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6" r:id="rId3"/>
    <p:sldMasterId id="2147483664" r:id="rId4"/>
    <p:sldMasterId id="2147483672" r:id="rId5"/>
    <p:sldMasterId id="2147483680" r:id="rId6"/>
    <p:sldMasterId id="2147483688" r:id="rId7"/>
    <p:sldMasterId id="2147483696" r:id="rId8"/>
    <p:sldMasterId id="2147483704" r:id="rId9"/>
  </p:sldMasterIdLst>
  <p:notesMasterIdLst>
    <p:notesMasterId r:id="rId11"/>
  </p:notesMasterIdLst>
  <p:handoutMasterIdLst>
    <p:handoutMasterId r:id="rId22"/>
  </p:handoutMasterIdLst>
  <p:sldIdLst>
    <p:sldId id="1721" r:id="rId10"/>
    <p:sldId id="1617" r:id="rId12"/>
    <p:sldId id="1989" r:id="rId13"/>
    <p:sldId id="2062" r:id="rId14"/>
    <p:sldId id="2036" r:id="rId15"/>
    <p:sldId id="2048" r:id="rId16"/>
    <p:sldId id="2049" r:id="rId17"/>
    <p:sldId id="2060" r:id="rId18"/>
    <p:sldId id="2052" r:id="rId19"/>
    <p:sldId id="2050" r:id="rId20"/>
    <p:sldId id="1722" r:id="rId21"/>
  </p:sldIdLst>
  <p:sldSz cx="12192000" cy="6858000"/>
  <p:notesSz cx="6858000" cy="9144000"/>
  <p:embeddedFontLst>
    <p:embeddedFont>
      <p:font typeface="微软雅黑" panose="020B0503020204020204" charset="-122"/>
      <p:regular r:id="rId27"/>
    </p:embeddedFont>
    <p:embeddedFont>
      <p:font typeface="MiSans Semibold" panose="00000700000000000000" charset="-122"/>
      <p:bold r:id="rId28"/>
    </p:embeddedFont>
    <p:embeddedFont>
      <p:font typeface="MiSans Normal" panose="00000500000000000000" charset="-122"/>
      <p:regular r:id="rId29"/>
    </p:embeddedFont>
    <p:embeddedFont>
      <p:font typeface="Calibri" panose="020F0502020204030204" charset="0"/>
      <p:regular r:id="rId30"/>
      <p:bold r:id="rId31"/>
      <p:italic r:id="rId32"/>
      <p:boldItalic r:id="rId33"/>
    </p:embeddedFont>
  </p:embeddedFontLst>
  <p:custDataLst>
    <p:tags r:id="rId34"/>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eilei" initials="w" lastIdx="3" clrIdx="6"/>
  <p:cmAuthor id="0" name="微软用户" initials="微软用户" lastIdx="0" clrIdx="0"/>
  <p:cmAuthor id="1" name="林 雨欣" initials="林" lastIdx="1" clrIdx="0"/>
  <p:cmAuthor id="8" name="Carson33" initials="Carson33" lastIdx="1" clrIdx="7"/>
  <p:cmAuthor id="2" name="pubb" initials="p" lastIdx="9" clrIdx="0"/>
  <p:cmAuthor id="3" name="lipeng" initials="l" lastIdx="1" clrIdx="1"/>
  <p:cmAuthor id="4" name="JY" initials="J" lastIdx="5" clrIdx="0"/>
  <p:cmAuthor id="5" name="作者" initials="作" lastIdx="0" clrIdx="2"/>
  <p:cmAuthor id="6" name="hualet" initials="h" lastIdx="6" clrIdx="5"/>
  <p:cmAuthor id="9" name="hanqingchun" initials="h" lastIdx="1" clrIdx="4"/>
  <p:cmAuthor id="11" name="yxw" initials="y" lastIdx="1" clrIdx="10"/>
  <p:cmAuthor id="12" name="UOS" initials="UOS" lastIdx="8" clrIdx="11"/>
  <p:cmAuthor id="13" name="uos" initials="u" lastIdx="2" clrIdx="12"/>
  <p:cmAuthor id="10" name="李超（IT）" initials="L" lastIdx="2" clrIdx="9"/>
  <p:cmAuthor id="14" name="熊文剑" initials="熊" lastIdx="1" clrIdx="13"/>
  <p:cmAuthor id="15" name="Kiran Everson" initials="KE" lastIdx="2" clrIdx="14"/>
  <p:cmAuthor id="16" name="Ryoka Deng" initials="RD" lastIdx="1" clrIdx="15"/>
  <p:cmAuthor id="18" name="yangjin" initials="y" lastIdx="1" clrIdx="17"/>
  <p:cmAuthor id="17" name="特 皮" initials="特" lastIdx="3" clrIdx="16"/>
  <p:cmAuthor id="19" name="cookie" initials="c" lastIdx="2" clrIdx="18"/>
  <p:cmAuthor id="21" name="Administrator" initials="A" lastIdx="41" clrIdx="0"/>
  <p:cmAuthor id="22" name="冯智强" initials="冯" lastIdx="2" clrIdx="14"/>
  <p:cmAuthor id="23" name="Redeker, Yolanda" initials="R" lastIdx="9" clrIdx="1"/>
  <p:cmAuthor id="24" name="yubaoquan" initials="y" lastIdx="1" clrIdx="4"/>
  <p:cmAuthor id="25" name="未知用户2" initials="未" lastIdx="27" clrIdx="1"/>
  <p:cmAuthor id="26" name="hj" initials="h" lastIdx="2" clrIdx="2"/>
  <p:cmAuthor id="27" name="IKKI" initials="I" lastIdx="1" clrIdx="0"/>
  <p:cmAuthor id="28" name="easytosay@163.com" initials="e" lastIdx="2" clrIdx="16"/>
  <p:cmAuthor id="29" name="yueliang" initials="y" lastIdx="1" clrIdx="17"/>
  <p:cmAuthor id="30" name="彭浩" initials="彭" lastIdx="1" clrIdx="4"/>
  <p:cmAuthor id="31" name="zyrstz" initials="z" lastIdx="11" clrIdx="11"/>
  <p:cmAuthor id="32" name="庞尔慧" initials="庞" lastIdx="91" clrIdx="12"/>
  <p:cmAuthor id="33" name="XMY" initials="X" lastIdx="1" clrIdx="18"/>
  <p:cmAuthor id="34" name="xmy" initials="x" lastIdx="4" clrIdx="19"/>
  <p:cmAuthor id="35" name="wum20" initials="w" lastIdx="1" clrIdx="7"/>
  <p:cmAuthor id="36" name="未知用户3" initials="未" lastIdx="3" clrIdx="0"/>
  <p:cmAuthor id="37" name="武敏" initials="武" lastIdx="2" clrIdx="8"/>
  <p:cmAuthor id="38" name="ZYSR-XY" initials="Z" lastIdx="6" clrIdx="10"/>
  <p:cmAuthor id="39" name="刘颖" initials="刘" lastIdx="7" clrIdx="0"/>
  <p:cmAuthor id="40" name="song song" initials="s" lastIdx="1" clrIdx="0"/>
  <p:cmAuthor id="41" name="曾阿婷" initials="曾" lastIdx="1" clrIdx="16"/>
  <p:cmAuthor id="42" name="Mia Vida Villanueva" initials="M" lastIdx="1" clrIdx="0"/>
  <p:cmAuthor id="43" name="david bin" initials="d" lastIdx="3" clrIdx="0"/>
  <p:cmAuthor id="44" name="MLOONG" initials="M" lastIdx="1" clrIdx="0"/>
  <p:cmAuthor id="45" name="未知用户4" initials="未" lastIdx="6" clrIdx="0"/>
  <p:cmAuthor id="46" name="未知用户5" initials="未" lastIdx="2" clrIdx="0"/>
  <p:cmAuthor id="47" name="未知用户6" initials="未" lastIdx="1" clrIdx="0"/>
  <p:cmAuthor id="48" name=" " initials=" " lastIdx="1" clrIdx="16"/>
  <p:cmAuthor id="49" name="Liu Dong" initials="L" lastIdx="1" clrIdx="0"/>
  <p:cmAuthor id="50" name="Zhao Jing" initials="Z" lastIdx="1" clrIdx="2"/>
  <p:cmAuthor id="51" name="Xin Wang (IB)" initials="X" lastIdx="7" clrIdx="0"/>
  <p:cmAuthor id="52" name="YANQING BAO" initials="Y" lastIdx="3" clrIdx="0"/>
  <p:cmAuthor id="53" name="Haiyang Wang" initials="H" lastIdx="4" clrIdx="2"/>
  <p:cmAuthor id="54" name="Roet-Reinking, Nathalie" initials="R" lastIdx="1" clrIdx="0"/>
  <p:cmAuthor id="55" name="张金龙" initials="张" lastIdx="9" clrIdx="0"/>
  <p:cmAuthor id="56" name="祝惠蓉" initials="祝" lastIdx="3" clrIdx="8"/>
  <p:cmAuthor id="57" name="陈俊奕" initials="陈" lastIdx="1" clrIdx="20"/>
  <p:cmAuthor id="58" name="宋海锐" initials="宋" lastIdx="2" clrIdx="68"/>
  <p:cmAuthor id="59" name="zhoulifang" initials="z" lastIdx="1" clrIdx="69"/>
  <p:cmAuthor id="60" name="杨素雯" initials="杨" lastIdx="30" clrIdx="1"/>
  <p:cmAuthor id="61" name="lili" initials="l" lastIdx="2" clrIdx="57"/>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FE7FC"/>
    <a:srgbClr val="E1EEFE"/>
    <a:srgbClr val="73A4F6"/>
    <a:srgbClr val="E2F0FD"/>
    <a:srgbClr val="FFFFFF"/>
    <a:srgbClr val="F1F5FE"/>
    <a:srgbClr val="013296"/>
    <a:srgbClr val="1552D1"/>
    <a:srgbClr val="76A7F4"/>
    <a:srgbClr val="E5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443"/>
        <p:guide pos="3810"/>
      </p:guideLst>
    </p:cSldViewPr>
  </p:slideViewPr>
  <p:gridSpacing cx="36000" cy="360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4" Type="http://schemas.openxmlformats.org/officeDocument/2006/relationships/tags" Target="tags/tag302.xml"/><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Master" Target="slideMasters/slideMaster2.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handoutMaster" Target="handoutMasters/handoutMaster1.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 Type="http://schemas.openxmlformats.org/officeDocument/2006/relationships/slide" Target="slides/slide7.xml"/><Relationship Id="rId16" Type="http://schemas.openxmlformats.org/officeDocument/2006/relationships/slide" Target="slides/slide6.xml"/><Relationship Id="rId15" Type="http://schemas.openxmlformats.org/officeDocument/2006/relationships/slide" Target="slides/slide5.xml"/><Relationship Id="rId14" Type="http://schemas.openxmlformats.org/officeDocument/2006/relationships/slide" Target="slides/slide4.xml"/><Relationship Id="rId13" Type="http://schemas.openxmlformats.org/officeDocument/2006/relationships/slide" Target="slides/slide3.xml"/><Relationship Id="rId12" Type="http://schemas.openxmlformats.org/officeDocument/2006/relationships/slide" Target="slides/slide2.xml"/><Relationship Id="rId11" Type="http://schemas.openxmlformats.org/officeDocument/2006/relationships/notesMaster" Target="notesMasters/notesMaster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37.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39.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52.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66.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65.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64.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63.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62.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image" Target="../media/image13.jpeg"/><Relationship Id="rId7" Type="http://schemas.openxmlformats.org/officeDocument/2006/relationships/tags" Target="../tags/tag69.xml"/><Relationship Id="rId6" Type="http://schemas.openxmlformats.org/officeDocument/2006/relationships/image" Target="../media/image12.png"/><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71.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72.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74.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87.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101.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100.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99.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98.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97.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image" Target="../media/image13.jpeg"/><Relationship Id="rId7" Type="http://schemas.openxmlformats.org/officeDocument/2006/relationships/tags" Target="../tags/tag104.xml"/><Relationship Id="rId6" Type="http://schemas.openxmlformats.org/officeDocument/2006/relationships/image" Target="../media/image12.png"/><Relationship Id="rId5" Type="http://schemas.openxmlformats.org/officeDocument/2006/relationships/tags" Target="../tags/tag103.xm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06.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107.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109.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22.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136.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135.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134.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133.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132.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image" Target="../media/image13.jpeg"/><Relationship Id="rId7" Type="http://schemas.openxmlformats.org/officeDocument/2006/relationships/tags" Target="../tags/tag139.xml"/><Relationship Id="rId6" Type="http://schemas.openxmlformats.org/officeDocument/2006/relationships/image" Target="../media/image12.png"/><Relationship Id="rId5" Type="http://schemas.openxmlformats.org/officeDocument/2006/relationships/tags" Target="../tags/tag138.xml"/><Relationship Id="rId4" Type="http://schemas.openxmlformats.org/officeDocument/2006/relationships/image" Target="../media/image2.png"/><Relationship Id="rId3" Type="http://schemas.openxmlformats.org/officeDocument/2006/relationships/tags" Target="../tags/tag137.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41.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2.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142.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144.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57.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171.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170.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169.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168.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167.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media/image13.jpeg"/><Relationship Id="rId7" Type="http://schemas.openxmlformats.org/officeDocument/2006/relationships/tags" Target="../tags/tag174.xml"/><Relationship Id="rId6" Type="http://schemas.openxmlformats.org/officeDocument/2006/relationships/image" Target="../media/image12.png"/><Relationship Id="rId5" Type="http://schemas.openxmlformats.org/officeDocument/2006/relationships/tags" Target="../tags/tag173.xml"/><Relationship Id="rId4" Type="http://schemas.openxmlformats.org/officeDocument/2006/relationships/image" Target="../media/image2.png"/><Relationship Id="rId3" Type="http://schemas.openxmlformats.org/officeDocument/2006/relationships/tags" Target="../tags/tag172.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76.xm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177.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179.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4.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92.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206.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205.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204.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203.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202.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image" Target="../media/image13.jpeg"/><Relationship Id="rId7" Type="http://schemas.openxmlformats.org/officeDocument/2006/relationships/tags" Target="../tags/tag209.xml"/><Relationship Id="rId6" Type="http://schemas.openxmlformats.org/officeDocument/2006/relationships/image" Target="../media/image12.png"/><Relationship Id="rId5" Type="http://schemas.openxmlformats.org/officeDocument/2006/relationships/tags" Target="../tags/tag208.xml"/><Relationship Id="rId4" Type="http://schemas.openxmlformats.org/officeDocument/2006/relationships/image" Target="../media/image2.png"/><Relationship Id="rId3" Type="http://schemas.openxmlformats.org/officeDocument/2006/relationships/tags" Target="../tags/tag207.xm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11.xml"/><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212.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214.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227.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241.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240.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239.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238.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237.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image" Target="../media/image13.jpeg"/><Relationship Id="rId7" Type="http://schemas.openxmlformats.org/officeDocument/2006/relationships/tags" Target="../tags/tag244.xml"/><Relationship Id="rId6" Type="http://schemas.openxmlformats.org/officeDocument/2006/relationships/image" Target="../media/image12.png"/><Relationship Id="rId5" Type="http://schemas.openxmlformats.org/officeDocument/2006/relationships/tags" Target="../tags/tag243.xml"/><Relationship Id="rId4" Type="http://schemas.openxmlformats.org/officeDocument/2006/relationships/image" Target="../media/image2.png"/><Relationship Id="rId3" Type="http://schemas.openxmlformats.org/officeDocument/2006/relationships/tags" Target="../tags/tag242.xml"/><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7.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46.xml"/><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247.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50.xml"/><Relationship Id="rId8" Type="http://schemas.openxmlformats.org/officeDocument/2006/relationships/image" Target="../media/image2.svg"/><Relationship Id="rId7" Type="http://schemas.openxmlformats.org/officeDocument/2006/relationships/image" Target="../media/image7.png"/><Relationship Id="rId6" Type="http://schemas.openxmlformats.org/officeDocument/2006/relationships/tags" Target="../tags/tag249.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254.xml"/><Relationship Id="rId12" Type="http://schemas.openxmlformats.org/officeDocument/2006/relationships/tags" Target="../tags/tag253.xml"/><Relationship Id="rId11" Type="http://schemas.openxmlformats.org/officeDocument/2006/relationships/tags" Target="../tags/tag252.xml"/><Relationship Id="rId10" Type="http://schemas.openxmlformats.org/officeDocument/2006/relationships/tags" Target="../tags/tag251.xml"/><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9" Type="http://schemas.openxmlformats.org/officeDocument/2006/relationships/tags" Target="../tags/tag258.xml"/><Relationship Id="rId8" Type="http://schemas.openxmlformats.org/officeDocument/2006/relationships/tags" Target="../tags/tag257.xml"/><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262.xml"/><Relationship Id="rId14" Type="http://schemas.openxmlformats.org/officeDocument/2006/relationships/image" Target="../media/image2.svg"/><Relationship Id="rId13" Type="http://schemas.openxmlformats.org/officeDocument/2006/relationships/image" Target="../media/image7.png"/><Relationship Id="rId12" Type="http://schemas.openxmlformats.org/officeDocument/2006/relationships/tags" Target="../tags/tag261.xml"/><Relationship Id="rId11" Type="http://schemas.openxmlformats.org/officeDocument/2006/relationships/tags" Target="../tags/tag260.xml"/><Relationship Id="rId10" Type="http://schemas.openxmlformats.org/officeDocument/2006/relationships/tags" Target="../tags/tag259.xml"/><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276.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275.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274.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273.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272.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271.xml"/><Relationship Id="rId13" Type="http://schemas.openxmlformats.org/officeDocument/2006/relationships/tags" Target="../tags/tag270.xml"/><Relationship Id="rId12" Type="http://schemas.openxmlformats.org/officeDocument/2006/relationships/tags" Target="../tags/tag269.xml"/><Relationship Id="rId11" Type="http://schemas.openxmlformats.org/officeDocument/2006/relationships/tags" Target="../tags/tag268.xml"/><Relationship Id="rId10" Type="http://schemas.openxmlformats.org/officeDocument/2006/relationships/tags" Target="../tags/tag267.xml"/><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image" Target="../media/image13.jpeg"/><Relationship Id="rId7" Type="http://schemas.openxmlformats.org/officeDocument/2006/relationships/tags" Target="../tags/tag279.xml"/><Relationship Id="rId6" Type="http://schemas.openxmlformats.org/officeDocument/2006/relationships/image" Target="../media/image12.png"/><Relationship Id="rId5" Type="http://schemas.openxmlformats.org/officeDocument/2006/relationships/tags" Target="../tags/tag278.xml"/><Relationship Id="rId4" Type="http://schemas.openxmlformats.org/officeDocument/2006/relationships/image" Target="../media/image2.png"/><Relationship Id="rId3" Type="http://schemas.openxmlformats.org/officeDocument/2006/relationships/tags" Target="../tags/tag277.xml"/><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1.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31.xml"/><Relationship Id="rId28" Type="http://schemas.openxmlformats.org/officeDocument/2006/relationships/image" Target="../media/image2.svg"/><Relationship Id="rId27" Type="http://schemas.openxmlformats.org/officeDocument/2006/relationships/image" Target="../media/image7.png"/><Relationship Id="rId26" Type="http://schemas.openxmlformats.org/officeDocument/2006/relationships/tags" Target="../tags/tag30.xml"/><Relationship Id="rId25" Type="http://schemas.openxmlformats.org/officeDocument/2006/relationships/image" Target="../media/image6.svg"/><Relationship Id="rId24" Type="http://schemas.openxmlformats.org/officeDocument/2006/relationships/image" Target="../media/image11.png"/><Relationship Id="rId23" Type="http://schemas.openxmlformats.org/officeDocument/2006/relationships/tags" Target="../tags/tag29.xml"/><Relationship Id="rId22" Type="http://schemas.openxmlformats.org/officeDocument/2006/relationships/image" Target="../media/image5.svg"/><Relationship Id="rId21" Type="http://schemas.openxmlformats.org/officeDocument/2006/relationships/image" Target="../media/image10.png"/><Relationship Id="rId20" Type="http://schemas.openxmlformats.org/officeDocument/2006/relationships/tags" Target="../tags/tag28.xml"/><Relationship Id="rId2" Type="http://schemas.openxmlformats.org/officeDocument/2006/relationships/image" Target="../media/image4.png"/><Relationship Id="rId19" Type="http://schemas.openxmlformats.org/officeDocument/2006/relationships/image" Target="../media/image4.svg"/><Relationship Id="rId18" Type="http://schemas.openxmlformats.org/officeDocument/2006/relationships/image" Target="../media/image9.png"/><Relationship Id="rId17" Type="http://schemas.openxmlformats.org/officeDocument/2006/relationships/tags" Target="../tags/tag27.xml"/><Relationship Id="rId16" Type="http://schemas.openxmlformats.org/officeDocument/2006/relationships/image" Target="../media/image3.svg"/><Relationship Id="rId15" Type="http://schemas.openxmlformats.org/officeDocument/2006/relationships/image" Target="../media/image8.png"/><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media/image13.jpeg"/><Relationship Id="rId7" Type="http://schemas.openxmlformats.org/officeDocument/2006/relationships/tags" Target="../tags/tag34.xml"/><Relationship Id="rId6" Type="http://schemas.openxmlformats.org/officeDocument/2006/relationships/image" Target="../media/image12.png"/><Relationship Id="rId5" Type="http://schemas.openxmlformats.org/officeDocument/2006/relationships/tags" Target="../tags/tag33.xml"/><Relationship Id="rId4" Type="http://schemas.openxmlformats.org/officeDocument/2006/relationships/image" Target="../media/image2.png"/><Relationship Id="rId3" Type="http://schemas.openxmlformats.org/officeDocument/2006/relationships/tags" Target="../tags/tag3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6.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7" Type="http://schemas.openxmlformats.org/officeDocument/2006/relationships/slideLayout" Target="../slideLayouts/slideLayout56.xml"/><Relationship Id="rId6" Type="http://schemas.openxmlformats.org/officeDocument/2006/relationships/slideLayout" Target="../slideLayouts/slideLayout55.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8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8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80604020202020204" pitchFamily="34" charset="0"/>
              </a:rPr>
            </a:fld>
            <a:endParaRPr lang="zh-CN" altLang="en-US">
              <a:latin typeface="Arial" panose="02080604020202020204" pitchFamily="34" charset="0"/>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rPr>
            </a:fld>
            <a:endParaRPr lang="en-US" altLang="zh-CN" sz="1200" dirty="0" smtClean="0">
              <a:solidFill>
                <a:schemeClr val="bg1"/>
              </a:solidFill>
            </a:endParaRP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283.xml"/><Relationship Id="rId4" Type="http://schemas.openxmlformats.org/officeDocument/2006/relationships/image" Target="../media/image2.png"/><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image" Target="../media/image18.pn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301.xml"/><Relationship Id="rId7" Type="http://schemas.openxmlformats.org/officeDocument/2006/relationships/image" Target="../media/image13.jpeg"/><Relationship Id="rId6" Type="http://schemas.openxmlformats.org/officeDocument/2006/relationships/tags" Target="../tags/tag300.xml"/><Relationship Id="rId5" Type="http://schemas.openxmlformats.org/officeDocument/2006/relationships/image" Target="../media/image12.png"/><Relationship Id="rId4" Type="http://schemas.openxmlformats.org/officeDocument/2006/relationships/tags" Target="../tags/tag299.xml"/><Relationship Id="rId3" Type="http://schemas.openxmlformats.org/officeDocument/2006/relationships/image" Target="../media/image2.png"/><Relationship Id="rId2" Type="http://schemas.openxmlformats.org/officeDocument/2006/relationships/tags" Target="../tags/tag298.xml"/><Relationship Id="rId10" Type="http://schemas.openxmlformats.org/officeDocument/2006/relationships/notesSlide" Target="../notesSlides/notesSlide8.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tags" Target="../tags/tag286.xml"/><Relationship Id="rId4" Type="http://schemas.openxmlformats.org/officeDocument/2006/relationships/image" Target="../media/image6.png"/><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295.xml"/><Relationship Id="rId8" Type="http://schemas.openxmlformats.org/officeDocument/2006/relationships/tags" Target="../tags/tag294.xml"/><Relationship Id="rId7" Type="http://schemas.openxmlformats.org/officeDocument/2006/relationships/tags" Target="../tags/tag293.xml"/><Relationship Id="rId6" Type="http://schemas.openxmlformats.org/officeDocument/2006/relationships/tags" Target="../tags/tag292.xml"/><Relationship Id="rId5" Type="http://schemas.openxmlformats.org/officeDocument/2006/relationships/tags" Target="../tags/tag291.xml"/><Relationship Id="rId4" Type="http://schemas.openxmlformats.org/officeDocument/2006/relationships/tags" Target="../tags/tag290.xml"/><Relationship Id="rId3" Type="http://schemas.openxmlformats.org/officeDocument/2006/relationships/tags" Target="../tags/tag289.xml"/><Relationship Id="rId2" Type="http://schemas.openxmlformats.org/officeDocument/2006/relationships/tags" Target="../tags/tag288.xml"/><Relationship Id="rId11" Type="http://schemas.openxmlformats.org/officeDocument/2006/relationships/notesSlide" Target="../notesSlides/notesSlide3.xml"/><Relationship Id="rId10" Type="http://schemas.openxmlformats.org/officeDocument/2006/relationships/slideLayout" Target="../slideLayouts/slideLayout10.xml"/><Relationship Id="rId1" Type="http://schemas.openxmlformats.org/officeDocument/2006/relationships/tags" Target="../tags/tag28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29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1.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ags" Target="../tags/tag29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5.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810" y="-20320"/>
            <a:ext cx="12193905" cy="6858000"/>
            <a:chOff x="-3" y="0"/>
            <a:chExt cx="19203" cy="10800"/>
          </a:xfrm>
        </p:grpSpPr>
        <p:sp>
          <p:nvSpPr>
            <p:cNvPr id="8" name="矩形 7"/>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1">
              <a:alphaModFix amt="10000"/>
            </a:blip>
            <a:stretch>
              <a:fillRect/>
            </a:stretch>
          </p:blipFill>
          <p:spPr>
            <a:xfrm>
              <a:off x="1610" y="1319"/>
              <a:ext cx="15643" cy="8338"/>
            </a:xfrm>
            <a:prstGeom prst="rect">
              <a:avLst/>
            </a:prstGeom>
          </p:spPr>
        </p:pic>
      </p:grpSp>
      <p:sp>
        <p:nvSpPr>
          <p:cNvPr id="22" name="文本框 21"/>
          <p:cNvSpPr txBox="1"/>
          <p:nvPr>
            <p:custDataLst>
              <p:tags r:id="rId2"/>
            </p:custDataLst>
          </p:nvPr>
        </p:nvSpPr>
        <p:spPr>
          <a:xfrm>
            <a:off x="1020445" y="1592580"/>
            <a:ext cx="10074275" cy="2061845"/>
          </a:xfrm>
          <a:prstGeom prst="rect">
            <a:avLst/>
          </a:prstGeom>
          <a:noFill/>
        </p:spPr>
        <p:txBody>
          <a:bodyPr wrap="square" rtlCol="0" anchor="ctr" anchorCtr="0">
            <a:noAutofit/>
          </a:bodyPr>
          <a:p>
            <a:pPr algn="ctr">
              <a:lnSpc>
                <a:spcPct val="120000"/>
              </a:lnSpc>
              <a:spcBef>
                <a:spcPts val="0"/>
              </a:spcBef>
              <a:spcAft>
                <a:spcPts val="0"/>
              </a:spcAft>
              <a:buClrTx/>
              <a:buSzTx/>
              <a:buFontTx/>
            </a:pPr>
            <a:r>
              <a:rPr sz="4800" b="1">
                <a:solidFill>
                  <a:schemeClr val="bg1"/>
                </a:solidFill>
                <a:effectLst>
                  <a:outerShdw blurRad="38100" dist="38100" dir="2700000" algn="tl">
                    <a:srgbClr val="000000">
                      <a:alpha val="43137"/>
                    </a:srgbClr>
                  </a:outerShdw>
                </a:effectLst>
                <a:latin typeface="思源黑体 CN Bold" panose="020B0500000000000000" charset="-122"/>
                <a:ea typeface="思源黑体 CN Bold" panose="020B0500000000000000" charset="-122"/>
                <a:cs typeface="MiSans Semibold" panose="00000700000000000000" charset="-122"/>
              </a:rPr>
              <a:t>基于openEuler的云原生存储可靠性探索与实践</a:t>
            </a:r>
            <a:endParaRPr sz="4800" b="1">
              <a:solidFill>
                <a:schemeClr val="bg1"/>
              </a:solidFill>
              <a:effectLst>
                <a:outerShdw blurRad="38100" dist="38100" dir="2700000" algn="tl">
                  <a:srgbClr val="000000">
                    <a:alpha val="43137"/>
                  </a:srgbClr>
                </a:outerShdw>
              </a:effectLst>
              <a:latin typeface="思源黑体 CN Bold" panose="020B0500000000000000" charset="-122"/>
              <a:ea typeface="思源黑体 CN Bold" panose="020B0500000000000000" charset="-122"/>
              <a:cs typeface="MiSans Semibold" panose="00000700000000000000" charset="-122"/>
            </a:endParaRPr>
          </a:p>
        </p:txBody>
      </p:sp>
      <p:pic>
        <p:nvPicPr>
          <p:cNvPr id="13" name="图片 12" descr="Logo@2x-白色"/>
          <p:cNvPicPr>
            <a:picLocks noChangeAspect="1"/>
          </p:cNvPicPr>
          <p:nvPr>
            <p:custDataLst>
              <p:tags r:id="rId3"/>
            </p:custDataLst>
          </p:nvPr>
        </p:nvPicPr>
        <p:blipFill>
          <a:blip r:embed="rId4"/>
          <a:stretch>
            <a:fillRect/>
          </a:stretch>
        </p:blipFill>
        <p:spPr>
          <a:xfrm>
            <a:off x="410210" y="404495"/>
            <a:ext cx="1288415" cy="551815"/>
          </a:xfrm>
          <a:prstGeom prst="rect">
            <a:avLst/>
          </a:prstGeom>
        </p:spPr>
      </p:pic>
      <p:sp>
        <p:nvSpPr>
          <p:cNvPr id="5" name="文本框 4"/>
          <p:cNvSpPr txBox="1"/>
          <p:nvPr>
            <p:custDataLst>
              <p:tags r:id="rId5"/>
            </p:custDataLst>
          </p:nvPr>
        </p:nvSpPr>
        <p:spPr>
          <a:xfrm>
            <a:off x="2388870" y="4004945"/>
            <a:ext cx="7338060" cy="760095"/>
          </a:xfrm>
          <a:prstGeom prst="rect">
            <a:avLst/>
          </a:prstGeom>
          <a:noFill/>
        </p:spPr>
        <p:txBody>
          <a:bodyPr wrap="square" rtlCol="0" anchor="ctr" anchorCtr="0">
            <a:noAutofit/>
          </a:bodyPr>
          <a:p>
            <a:pPr algn="ctr">
              <a:lnSpc>
                <a:spcPct val="130000"/>
              </a:lnSpc>
              <a:spcBef>
                <a:spcPts val="0"/>
              </a:spcBef>
              <a:spcAft>
                <a:spcPts val="0"/>
              </a:spcAft>
              <a:buClrTx/>
              <a:buSzTx/>
              <a:buFontTx/>
            </a:pPr>
            <a:r>
              <a:rPr lang="zh-CN" altLang="en-US" sz="1800">
                <a:solidFill>
                  <a:schemeClr val="bg1"/>
                </a:solidFill>
                <a:latin typeface="思源黑体 CN Bold" panose="020B0500000000000000" charset="-122"/>
                <a:ea typeface="思源黑体 CN Bold" panose="020B0500000000000000" charset="-122"/>
                <a:cs typeface="MiSans Semibold" panose="00000700000000000000" charset="-122"/>
              </a:rPr>
              <a:t>统信软件技术有限公司：杨晓亮</a:t>
            </a:r>
            <a:endParaRPr lang="zh-CN" altLang="en-US" sz="1800">
              <a:solidFill>
                <a:schemeClr val="bg1"/>
              </a:solidFill>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实践案例</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6" name="文本框 35"/>
          <p:cNvSpPr txBox="1"/>
          <p:nvPr/>
        </p:nvSpPr>
        <p:spPr>
          <a:xfrm>
            <a:off x="407670" y="1323975"/>
            <a:ext cx="2393315" cy="5354320"/>
          </a:xfrm>
          <a:prstGeom prst="rect">
            <a:avLst/>
          </a:prstGeom>
          <a:noFill/>
        </p:spPr>
        <p:txBody>
          <a:bodyPr wrap="square" rtlCol="0">
            <a:spAutoFit/>
          </a:bodyPr>
          <a:p>
            <a:pPr algn="l">
              <a:lnSpc>
                <a:spcPct val="200000"/>
              </a:lnSpc>
            </a:pPr>
            <a:r>
              <a:rPr lang="en-US" altLang="zh-CN"/>
              <a:t>       </a:t>
            </a:r>
            <a:r>
              <a:rPr lang="zh-CN" altLang="en-US"/>
              <a:t>案例中根据集群规模、已经机房，机架和硬盘设施，设置了</a:t>
            </a:r>
            <a:r>
              <a:rPr lang="en-US" altLang="zh-CN"/>
              <a:t>row</a:t>
            </a:r>
            <a:r>
              <a:rPr lang="zh-CN" altLang="en-US"/>
              <a:t>类型的故障域，测试非灾难性故障下集群的可靠性。</a:t>
            </a:r>
            <a:endParaRPr lang="zh-CN" altLang="en-US"/>
          </a:p>
          <a:p>
            <a:pPr algn="l">
              <a:lnSpc>
                <a:spcPct val="200000"/>
              </a:lnSpc>
            </a:pPr>
            <a:r>
              <a:rPr lang="en-US" altLang="zh-CN"/>
              <a:t>        </a:t>
            </a:r>
            <a:r>
              <a:rPr lang="zh-CN" altLang="en-US"/>
              <a:t>得出结论：合理</a:t>
            </a:r>
            <a:r>
              <a:rPr lang="en-US" altLang="zh-CN"/>
              <a:t>Ceph</a:t>
            </a:r>
            <a:r>
              <a:rPr lang="zh-CN" altLang="en-US"/>
              <a:t>故障域设置可提高存储的可靠性。</a:t>
            </a:r>
            <a:endParaRPr lang="zh-CN" altLang="en-US"/>
          </a:p>
          <a:p>
            <a:pPr algn="l">
              <a:lnSpc>
                <a:spcPct val="100000"/>
              </a:lnSpc>
            </a:pPr>
            <a:endParaRPr lang="zh-CN" altLang="en-US"/>
          </a:p>
        </p:txBody>
      </p:sp>
      <p:grpSp>
        <p:nvGrpSpPr>
          <p:cNvPr id="6" name="组合 5"/>
          <p:cNvGrpSpPr/>
          <p:nvPr/>
        </p:nvGrpSpPr>
        <p:grpSpPr>
          <a:xfrm>
            <a:off x="3289300" y="1282065"/>
            <a:ext cx="8042275" cy="5032375"/>
            <a:chOff x="5971" y="2274"/>
            <a:chExt cx="11502" cy="7399"/>
          </a:xfrm>
        </p:grpSpPr>
        <p:grpSp>
          <p:nvGrpSpPr>
            <p:cNvPr id="16" name="组合 15"/>
            <p:cNvGrpSpPr/>
            <p:nvPr/>
          </p:nvGrpSpPr>
          <p:grpSpPr>
            <a:xfrm>
              <a:off x="5971" y="2274"/>
              <a:ext cx="11502" cy="7399"/>
              <a:chOff x="608" y="1511"/>
              <a:chExt cx="11973" cy="8054"/>
            </a:xfrm>
          </p:grpSpPr>
          <p:grpSp>
            <p:nvGrpSpPr>
              <p:cNvPr id="10" name="组合 9"/>
              <p:cNvGrpSpPr/>
              <p:nvPr/>
            </p:nvGrpSpPr>
            <p:grpSpPr>
              <a:xfrm>
                <a:off x="608" y="1511"/>
                <a:ext cx="5669" cy="8054"/>
                <a:chOff x="747" y="1638"/>
                <a:chExt cx="5669" cy="8054"/>
              </a:xfrm>
            </p:grpSpPr>
            <p:grpSp>
              <p:nvGrpSpPr>
                <p:cNvPr id="8" name="组合 7"/>
                <p:cNvGrpSpPr/>
                <p:nvPr/>
              </p:nvGrpSpPr>
              <p:grpSpPr>
                <a:xfrm>
                  <a:off x="747" y="1638"/>
                  <a:ext cx="5669" cy="3970"/>
                  <a:chOff x="5215" y="2047"/>
                  <a:chExt cx="5422" cy="3545"/>
                </a:xfrm>
              </p:grpSpPr>
              <p:sp>
                <p:nvSpPr>
                  <p:cNvPr id="3119" name="圆角矩形 64"/>
                  <p:cNvSpPr/>
                  <p:nvPr/>
                </p:nvSpPr>
                <p:spPr>
                  <a:xfrm>
                    <a:off x="5215" y="2047"/>
                    <a:ext cx="5422" cy="3545"/>
                  </a:xfrm>
                  <a:prstGeom prst="roundRect">
                    <a:avLst>
                      <a:gd name="adj" fmla="val 6829"/>
                    </a:avLst>
                  </a:prstGeom>
                  <a:noFill/>
                  <a:ln w="3175" cap="flat">
                    <a:solidFill>
                      <a:srgbClr val="003296"/>
                    </a:solidFill>
                    <a:miter lim="400000"/>
                  </a:ln>
                  <a:effectLst/>
                </p:spPr>
                <p:txBody>
                  <a:bodyPr wrap="square" lIns="0" tIns="0" rIns="0" bIns="0" numCol="1" anchor="ctr">
                    <a:noAutofit/>
                  </a:bodyPr>
                  <a:lstStyle/>
                  <a:p>
                    <a:pPr algn="ctr">
                      <a:defRPr sz="1200">
                        <a:solidFill>
                          <a:srgbClr val="FFFFFF"/>
                        </a:solidFill>
                      </a:defRPr>
                    </a:pPr>
                    <a:endParaRPr sz="2000">
                      <a:latin typeface="思源黑体 CN Regular" panose="020B0500000000000000" charset="-122"/>
                      <a:ea typeface="冬青黑体简体中文 W3" panose="020B0300000000000000" charset="-122"/>
                      <a:cs typeface="思源黑体 CN Regular" panose="020B0500000000000000" charset="-122"/>
                    </a:endParaRPr>
                  </a:p>
                </p:txBody>
              </p:sp>
              <p:sp>
                <p:nvSpPr>
                  <p:cNvPr id="3130" name="矩形 67"/>
                  <p:cNvSpPr txBox="1"/>
                  <p:nvPr/>
                </p:nvSpPr>
                <p:spPr>
                  <a:xfrm>
                    <a:off x="6317" y="2246"/>
                    <a:ext cx="2857" cy="482"/>
                  </a:xfrm>
                  <a:prstGeom prst="rect">
                    <a:avLst/>
                  </a:prstGeom>
                  <a:ln w="12700">
                    <a:miter lim="400000"/>
                  </a:ln>
                </p:spPr>
                <p:txBody>
                  <a:bodyPr wrap="square" lIns="45713" rIns="45713" anchor="ctr">
                    <a:spAutoFit/>
                  </a:bodyPr>
                  <a:lstStyle>
                    <a:lvl1pPr>
                      <a:defRPr b="1">
                        <a:solidFill>
                          <a:srgbClr val="0050FF"/>
                        </a:solidFill>
                        <a:latin typeface="思源黑体 CN" panose="020B0500000000000000" charset="-122"/>
                        <a:ea typeface="思源黑体 CN" panose="020B0500000000000000" charset="-122"/>
                        <a:cs typeface="思源黑体 CN" panose="020B0500000000000000" charset="-122"/>
                        <a:sym typeface="思源黑体 CN" panose="020B0500000000000000" charset="-122"/>
                      </a:defRPr>
                    </a:lvl1pPr>
                  </a:lstStyle>
                  <a:p>
                    <a:r>
                      <a:rPr lang="zh-CN" sz="1600">
                        <a:solidFill>
                          <a:srgbClr val="003296"/>
                        </a:solidFill>
                        <a:latin typeface="思源黑体 CN Regular" panose="020B0500000000000000" charset="-122"/>
                        <a:ea typeface="思源黑体 CN Regular" panose="020B0500000000000000" charset="-122"/>
                        <a:sym typeface="+mn-ea"/>
                      </a:rPr>
                      <a:t>单节点宕机测试</a:t>
                    </a:r>
                    <a:endParaRPr lang="zh-CN" sz="1600">
                      <a:solidFill>
                        <a:srgbClr val="003296"/>
                      </a:solidFill>
                      <a:latin typeface="思源黑体 CN Regular" panose="020B0500000000000000" charset="-122"/>
                      <a:ea typeface="思源黑体 CN Regular" panose="020B0500000000000000" charset="-122"/>
                    </a:endParaRPr>
                  </a:p>
                </p:txBody>
              </p:sp>
              <p:sp>
                <p:nvSpPr>
                  <p:cNvPr id="69" name="文本框 15"/>
                  <p:cNvSpPr txBox="1"/>
                  <p:nvPr/>
                </p:nvSpPr>
                <p:spPr>
                  <a:xfrm>
                    <a:off x="5479" y="2984"/>
                    <a:ext cx="4807" cy="1186"/>
                  </a:xfrm>
                  <a:prstGeom prst="rect">
                    <a:avLst/>
                  </a:prstGeom>
                  <a:noFill/>
                  <a:ln w="9525">
                    <a:noFill/>
                  </a:ln>
                </p:spPr>
                <p:txBody>
                  <a:bodyPr wrap="square" anchor="t" anchorCtr="0">
                    <a:spAutoFit/>
                  </a:bodyPr>
                  <a:lstStyle/>
                  <a:p>
                    <a:pPr algn="just">
                      <a:lnSpc>
                        <a:spcPct val="150000"/>
                      </a:lnSpc>
                      <a:spcBef>
                        <a:spcPts val="600"/>
                      </a:spcBef>
                      <a:buClr>
                        <a:srgbClr val="003296"/>
                      </a:buClr>
                      <a:buSzPct val="80000"/>
                      <a:buFont typeface="Wingdings" panose="05000000000000000000" pitchFamily="2" charset="2"/>
                    </a:pPr>
                    <a:r>
                      <a:rPr lang="zh-CN" sz="1600">
                        <a:sym typeface="+mn-ea"/>
                      </a:rPr>
                      <a:t>由于</a:t>
                    </a:r>
                    <a:r>
                      <a:rPr lang="en-US" altLang="zh-CN" sz="1600">
                        <a:sym typeface="+mn-ea"/>
                      </a:rPr>
                      <a:t>Ceph</a:t>
                    </a:r>
                    <a:r>
                      <a:rPr lang="zh-CN" altLang="en-US" sz="1600">
                        <a:sym typeface="+mn-ea"/>
                      </a:rPr>
                      <a:t>集群</a:t>
                    </a:r>
                    <a:r>
                      <a:rPr lang="en-US" altLang="zh-CN" sz="1600">
                        <a:sym typeface="+mn-ea"/>
                      </a:rPr>
                      <a:t>pool</a:t>
                    </a:r>
                    <a:r>
                      <a:rPr lang="zh-CN" altLang="en-US" sz="1600">
                        <a:sym typeface="+mn-ea"/>
                      </a:rPr>
                      <a:t>多副本特性，单节点宕机后，集群读写正常。</a:t>
                    </a:r>
                    <a:endParaRPr kumimoji="1" lang="zh-CN" altLang="en-US" sz="1600" dirty="0">
                      <a:solidFill>
                        <a:srgbClr val="404040"/>
                      </a:solidFill>
                      <a:latin typeface="思源黑体 CN Regular" panose="020B0500000000000000" charset="-122"/>
                      <a:ea typeface="思源黑体 CN Regular" panose="020B0500000000000000" charset="-122"/>
                      <a:cs typeface="思源黑体 CN Regular" panose="020B0500000000000000" charset="-122"/>
                      <a:sym typeface="+mn-ea"/>
                    </a:endParaRPr>
                  </a:p>
                </p:txBody>
              </p:sp>
            </p:grpSp>
            <p:sp>
              <p:nvSpPr>
                <p:cNvPr id="3123" name="圆角矩形 79"/>
                <p:cNvSpPr/>
                <p:nvPr/>
              </p:nvSpPr>
              <p:spPr>
                <a:xfrm>
                  <a:off x="747" y="6021"/>
                  <a:ext cx="5669" cy="3671"/>
                </a:xfrm>
                <a:prstGeom prst="roundRect">
                  <a:avLst>
                    <a:gd name="adj" fmla="val 6829"/>
                  </a:avLst>
                </a:prstGeom>
                <a:solidFill>
                  <a:schemeClr val="bg1"/>
                </a:solidFill>
                <a:ln w="3175" cap="flat">
                  <a:solidFill>
                    <a:srgbClr val="003296"/>
                  </a:solidFill>
                  <a:miter lim="400000"/>
                </a:ln>
                <a:effectLst/>
              </p:spPr>
              <p:txBody>
                <a:bodyPr wrap="square" lIns="0" tIns="0" rIns="0" bIns="0" numCol="1" anchor="ctr">
                  <a:noAutofit/>
                </a:bodyPr>
                <a:lstStyle/>
                <a:p>
                  <a:pPr algn="ctr">
                    <a:defRPr sz="1200">
                      <a:solidFill>
                        <a:srgbClr val="FFFFFF"/>
                      </a:solidFill>
                    </a:defRPr>
                  </a:pPr>
                  <a:endParaRPr sz="2000">
                    <a:latin typeface="思源黑体 CN Regular" panose="020B0500000000000000" charset="-122"/>
                    <a:ea typeface="冬青黑体简体中文 W3" panose="020B0300000000000000" charset="-122"/>
                    <a:cs typeface="思源黑体 CN Regular" panose="020B0500000000000000" charset="-122"/>
                  </a:endParaRPr>
                </a:p>
              </p:txBody>
            </p:sp>
            <p:sp>
              <p:nvSpPr>
                <p:cNvPr id="3141" name="矩形 31"/>
                <p:cNvSpPr txBox="1"/>
                <p:nvPr/>
              </p:nvSpPr>
              <p:spPr>
                <a:xfrm>
                  <a:off x="1899" y="6222"/>
                  <a:ext cx="2846" cy="540"/>
                </a:xfrm>
                <a:prstGeom prst="rect">
                  <a:avLst/>
                </a:prstGeom>
                <a:ln w="12700">
                  <a:miter lim="400000"/>
                </a:ln>
              </p:spPr>
              <p:txBody>
                <a:bodyPr wrap="square" lIns="45713" rIns="45713" anchor="ctr">
                  <a:spAutoFit/>
                </a:bodyPr>
                <a:lstStyle>
                  <a:lvl1pPr>
                    <a:defRPr b="1">
                      <a:solidFill>
                        <a:srgbClr val="0050FF"/>
                      </a:solidFill>
                      <a:latin typeface="思源黑体 CN" panose="020B0500000000000000" charset="-122"/>
                      <a:ea typeface="思源黑体 CN" panose="020B0500000000000000" charset="-122"/>
                      <a:cs typeface="思源黑体 CN" panose="020B0500000000000000" charset="-122"/>
                      <a:sym typeface="思源黑体 CN" panose="020B0500000000000000" charset="-122"/>
                    </a:defRPr>
                  </a:lvl1pPr>
                </a:lstStyle>
                <a:p>
                  <a:r>
                    <a:rPr lang="zh-CN" sz="1600">
                      <a:solidFill>
                        <a:srgbClr val="003296"/>
                      </a:solidFill>
                      <a:latin typeface="思源黑体 CN Regular" panose="020B0500000000000000" charset="-122"/>
                      <a:ea typeface="思源黑体 CN Regular" panose="020B0500000000000000" charset="-122"/>
                      <a:sym typeface="+mn-ea"/>
                    </a:rPr>
                    <a:t>机柜断电测试</a:t>
                  </a:r>
                  <a:endParaRPr lang="zh-CN" sz="1600">
                    <a:solidFill>
                      <a:srgbClr val="003296"/>
                    </a:solidFill>
                    <a:latin typeface="思源黑体 CN Regular" panose="020B0500000000000000" charset="-122"/>
                    <a:ea typeface="思源黑体 CN Regular" panose="020B0500000000000000" charset="-122"/>
                  </a:endParaRPr>
                </a:p>
              </p:txBody>
            </p:sp>
          </p:grpSp>
          <p:grpSp>
            <p:nvGrpSpPr>
              <p:cNvPr id="12" name="组合 11"/>
              <p:cNvGrpSpPr/>
              <p:nvPr/>
            </p:nvGrpSpPr>
            <p:grpSpPr>
              <a:xfrm>
                <a:off x="6883" y="1533"/>
                <a:ext cx="5698" cy="8031"/>
                <a:chOff x="11751" y="2047"/>
                <a:chExt cx="5698" cy="8031"/>
              </a:xfrm>
            </p:grpSpPr>
            <p:sp>
              <p:nvSpPr>
                <p:cNvPr id="3117" name="圆角矩形 72"/>
                <p:cNvSpPr/>
                <p:nvPr/>
              </p:nvSpPr>
              <p:spPr>
                <a:xfrm>
                  <a:off x="11780" y="2047"/>
                  <a:ext cx="5669" cy="3969"/>
                </a:xfrm>
                <a:prstGeom prst="roundRect">
                  <a:avLst>
                    <a:gd name="adj" fmla="val 6829"/>
                  </a:avLst>
                </a:prstGeom>
                <a:solidFill>
                  <a:schemeClr val="bg1"/>
                </a:solidFill>
                <a:ln w="3175" cap="flat">
                  <a:solidFill>
                    <a:srgbClr val="003296"/>
                  </a:solidFill>
                  <a:miter lim="400000"/>
                </a:ln>
                <a:effectLst/>
              </p:spPr>
              <p:txBody>
                <a:bodyPr wrap="square" lIns="0" tIns="0" rIns="0" bIns="0" numCol="1" anchor="ctr">
                  <a:noAutofit/>
                </a:bodyPr>
                <a:lstStyle/>
                <a:p>
                  <a:pPr algn="ctr">
                    <a:defRPr sz="1200">
                      <a:solidFill>
                        <a:srgbClr val="FFFFFF"/>
                      </a:solidFill>
                    </a:defRPr>
                  </a:pPr>
                  <a:endParaRPr sz="2000">
                    <a:latin typeface="思源黑体 CN Regular" panose="020B0500000000000000" charset="-122"/>
                    <a:ea typeface="冬青黑体简体中文 W3" panose="020B0300000000000000" charset="-122"/>
                    <a:cs typeface="思源黑体 CN Regular" panose="020B0500000000000000" charset="-122"/>
                  </a:endParaRPr>
                </a:p>
              </p:txBody>
            </p:sp>
            <p:sp>
              <p:nvSpPr>
                <p:cNvPr id="3121" name="圆角矩形 74"/>
                <p:cNvSpPr/>
                <p:nvPr/>
              </p:nvSpPr>
              <p:spPr>
                <a:xfrm>
                  <a:off x="11751" y="6501"/>
                  <a:ext cx="5669" cy="3577"/>
                </a:xfrm>
                <a:prstGeom prst="roundRect">
                  <a:avLst>
                    <a:gd name="adj" fmla="val 6829"/>
                  </a:avLst>
                </a:prstGeom>
                <a:noFill/>
                <a:ln w="3175" cap="flat">
                  <a:solidFill>
                    <a:srgbClr val="003296"/>
                  </a:solidFill>
                  <a:miter lim="400000"/>
                </a:ln>
                <a:effectLst/>
              </p:spPr>
              <p:txBody>
                <a:bodyPr wrap="square" lIns="0" tIns="0" rIns="0" bIns="0" numCol="1" anchor="ctr">
                  <a:noAutofit/>
                </a:bodyPr>
                <a:lstStyle/>
                <a:p>
                  <a:pPr algn="ctr">
                    <a:defRPr sz="1200">
                      <a:solidFill>
                        <a:srgbClr val="FFFFFF"/>
                      </a:solidFill>
                    </a:defRPr>
                  </a:pPr>
                  <a:endParaRPr sz="2000">
                    <a:latin typeface="思源黑体 CN Regular" panose="020B0500000000000000" charset="-122"/>
                    <a:ea typeface="冬青黑体简体中文 W3" panose="020B0300000000000000" charset="-122"/>
                    <a:cs typeface="思源黑体 CN Regular" panose="020B0500000000000000" charset="-122"/>
                  </a:endParaRPr>
                </a:p>
              </p:txBody>
            </p:sp>
            <p:sp>
              <p:nvSpPr>
                <p:cNvPr id="3139" name="矩形 49"/>
                <p:cNvSpPr txBox="1"/>
                <p:nvPr/>
              </p:nvSpPr>
              <p:spPr>
                <a:xfrm>
                  <a:off x="12918" y="2225"/>
                  <a:ext cx="2722" cy="540"/>
                </a:xfrm>
                <a:prstGeom prst="rect">
                  <a:avLst/>
                </a:prstGeom>
                <a:ln w="12700">
                  <a:miter lim="400000"/>
                </a:ln>
              </p:spPr>
              <p:txBody>
                <a:bodyPr wrap="square" lIns="45713" rIns="45713" anchor="ctr">
                  <a:spAutoFit/>
                </a:bodyPr>
                <a:lstStyle>
                  <a:lvl1pPr>
                    <a:defRPr b="1">
                      <a:solidFill>
                        <a:srgbClr val="0050FF"/>
                      </a:solidFill>
                      <a:latin typeface="思源黑体 CN" panose="020B0500000000000000" charset="-122"/>
                      <a:ea typeface="思源黑体 CN" panose="020B0500000000000000" charset="-122"/>
                      <a:cs typeface="思源黑体 CN" panose="020B0500000000000000" charset="-122"/>
                      <a:sym typeface="思源黑体 CN" panose="020B0500000000000000" charset="-122"/>
                    </a:defRPr>
                  </a:lvl1pPr>
                </a:lstStyle>
                <a:p>
                  <a:r>
                    <a:rPr lang="zh-CN" sz="1600">
                      <a:solidFill>
                        <a:srgbClr val="003296"/>
                      </a:solidFill>
                      <a:latin typeface="思源黑体 CN Regular" panose="020B0500000000000000" charset="-122"/>
                      <a:ea typeface="思源黑体 CN Regular" panose="020B0500000000000000" charset="-122"/>
                    </a:rPr>
                    <a:t>多节点宕机测试</a:t>
                  </a:r>
                  <a:endParaRPr lang="zh-CN" sz="1600">
                    <a:solidFill>
                      <a:srgbClr val="003296"/>
                    </a:solidFill>
                    <a:latin typeface="思源黑体 CN Regular" panose="020B0500000000000000" charset="-122"/>
                    <a:ea typeface="思源黑体 CN Regular" panose="020B0500000000000000" charset="-122"/>
                  </a:endParaRPr>
                </a:p>
              </p:txBody>
            </p:sp>
            <p:sp>
              <p:nvSpPr>
                <p:cNvPr id="3142" name="矩形 39"/>
                <p:cNvSpPr txBox="1"/>
                <p:nvPr/>
              </p:nvSpPr>
              <p:spPr>
                <a:xfrm>
                  <a:off x="13005" y="6618"/>
                  <a:ext cx="2857" cy="540"/>
                </a:xfrm>
                <a:prstGeom prst="rect">
                  <a:avLst/>
                </a:prstGeom>
                <a:ln w="12700">
                  <a:miter lim="400000"/>
                </a:ln>
              </p:spPr>
              <p:txBody>
                <a:bodyPr wrap="square" lIns="45713" rIns="45713" anchor="ctr">
                  <a:spAutoFit/>
                </a:bodyPr>
                <a:lstStyle>
                  <a:lvl1pPr>
                    <a:defRPr b="1">
                      <a:solidFill>
                        <a:srgbClr val="0050FF"/>
                      </a:solidFill>
                      <a:latin typeface="思源黑体 CN" panose="020B0500000000000000" charset="-122"/>
                      <a:ea typeface="思源黑体 CN" panose="020B0500000000000000" charset="-122"/>
                      <a:cs typeface="思源黑体 CN" panose="020B0500000000000000" charset="-122"/>
                      <a:sym typeface="思源黑体 CN" panose="020B0500000000000000" charset="-122"/>
                    </a:defRPr>
                  </a:lvl1pPr>
                </a:lstStyle>
                <a:p>
                  <a:r>
                    <a:rPr lang="zh-CN" sz="1600">
                      <a:solidFill>
                        <a:srgbClr val="003296"/>
                      </a:solidFill>
                      <a:latin typeface="思源黑体 CN Regular" panose="020B0500000000000000" charset="-122"/>
                      <a:ea typeface="思源黑体 CN Regular" panose="020B0500000000000000" charset="-122"/>
                    </a:rPr>
                    <a:t>故障域异常测试</a:t>
                  </a:r>
                  <a:endParaRPr lang="zh-CN" sz="1600">
                    <a:solidFill>
                      <a:srgbClr val="003296"/>
                    </a:solidFill>
                    <a:latin typeface="思源黑体 CN Regular" panose="020B0500000000000000" charset="-122"/>
                    <a:ea typeface="思源黑体 CN Regular" panose="020B0500000000000000" charset="-122"/>
                  </a:endParaRPr>
                </a:p>
              </p:txBody>
            </p:sp>
            <p:pic>
              <p:nvPicPr>
                <p:cNvPr id="11" name="图形 58"/>
                <p:cNvPicPr>
                  <a:picLocks noChangeAspect="1"/>
                </p:cNvPicPr>
                <p:nvPr/>
              </p:nvPicPr>
              <p:blipFill>
                <a:blip r:embed="rId1" cstate="email"/>
                <a:stretch>
                  <a:fillRect/>
                </a:stretch>
              </p:blipFill>
              <p:spPr>
                <a:xfrm>
                  <a:off x="12185" y="2123"/>
                  <a:ext cx="739" cy="739"/>
                </a:xfrm>
                <a:prstGeom prst="rect">
                  <a:avLst/>
                </a:prstGeom>
              </p:spPr>
            </p:pic>
            <p:sp>
              <p:nvSpPr>
                <p:cNvPr id="49" name="文本框 15"/>
                <p:cNvSpPr txBox="1"/>
                <p:nvPr/>
              </p:nvSpPr>
              <p:spPr>
                <a:xfrm>
                  <a:off x="12007" y="3214"/>
                  <a:ext cx="5301" cy="1562"/>
                </a:xfrm>
                <a:prstGeom prst="rect">
                  <a:avLst/>
                </a:prstGeom>
                <a:noFill/>
                <a:ln w="9525">
                  <a:noFill/>
                </a:ln>
              </p:spPr>
              <p:txBody>
                <a:bodyPr wrap="square" anchor="t" anchorCtr="0">
                  <a:spAutoFit/>
                </a:bodyPr>
                <a:lstStyle/>
                <a:p>
                  <a:pPr algn="just">
                    <a:lnSpc>
                      <a:spcPct val="120000"/>
                    </a:lnSpc>
                    <a:spcBef>
                      <a:spcPts val="600"/>
                    </a:spcBef>
                    <a:buClr>
                      <a:srgbClr val="003296"/>
                    </a:buClr>
                    <a:buSzPct val="80000"/>
                    <a:buFont typeface="Wingdings" panose="05000000000000000000" pitchFamily="2" charset="2"/>
                  </a:pPr>
                  <a:r>
                    <a:rPr lang="zh-CN" altLang="en-US" sz="1600">
                      <a:latin typeface="+mn-ea"/>
                      <a:ea typeface="+mn-ea"/>
                      <a:sym typeface="思源黑体" panose="020B0400000000000000" charset="-122"/>
                    </a:rPr>
                    <a:t>模拟集群多节点宕机状况，非大面积多节点同时宕机的情况下，集群数据会及时完成迁移，存储读写正常。</a:t>
                  </a:r>
                  <a:endParaRPr lang="zh-CN" altLang="en-US" sz="1600">
                    <a:latin typeface="+mn-ea"/>
                    <a:ea typeface="+mn-ea"/>
                    <a:sym typeface="思源黑体" panose="020B0400000000000000" charset="-122"/>
                  </a:endParaRPr>
                </a:p>
              </p:txBody>
            </p:sp>
            <p:sp>
              <p:nvSpPr>
                <p:cNvPr id="41" name="文本框 15"/>
                <p:cNvSpPr txBox="1"/>
                <p:nvPr/>
              </p:nvSpPr>
              <p:spPr>
                <a:xfrm>
                  <a:off x="12227" y="7363"/>
                  <a:ext cx="5090" cy="2116"/>
                </a:xfrm>
                <a:prstGeom prst="rect">
                  <a:avLst/>
                </a:prstGeom>
                <a:noFill/>
                <a:ln w="9525">
                  <a:noFill/>
                </a:ln>
              </p:spPr>
              <p:txBody>
                <a:bodyPr wrap="square" anchor="t" anchorCtr="0">
                  <a:spAutoFit/>
                </a:bodyPr>
                <a:lstStyle/>
                <a:p>
                  <a:pPr algn="just">
                    <a:lnSpc>
                      <a:spcPct val="100000"/>
                    </a:lnSpc>
                    <a:spcBef>
                      <a:spcPts val="600"/>
                    </a:spcBef>
                    <a:buClr>
                      <a:srgbClr val="003296"/>
                    </a:buClr>
                    <a:buSzPct val="80000"/>
                    <a:buFont typeface="Wingdings" panose="05000000000000000000" pitchFamily="2" charset="2"/>
                  </a:pPr>
                  <a:r>
                    <a:rPr lang="en-US" altLang="zh-CN" sz="1600">
                      <a:sym typeface="思源黑体" panose="020B0400000000000000" charset="-122"/>
                    </a:rPr>
                    <a:t>两相邻机柜为一个故障域，模拟单个故障域异常后集群正常，确认剩余存储空间充裕，待数据迁移完成后，继续模拟单个故障域异常，集群读写仍正常。</a:t>
                  </a:r>
                  <a:endParaRPr lang="en-US" altLang="zh-CN" sz="1600">
                    <a:sym typeface="思源黑体" panose="020B0400000000000000" charset="-122"/>
                  </a:endParaRPr>
                </a:p>
              </p:txBody>
            </p:sp>
          </p:grpSp>
          <p:grpSp>
            <p:nvGrpSpPr>
              <p:cNvPr id="14" name="组合 13"/>
              <p:cNvGrpSpPr/>
              <p:nvPr/>
            </p:nvGrpSpPr>
            <p:grpSpPr>
              <a:xfrm>
                <a:off x="5794" y="4908"/>
                <a:ext cx="1504" cy="1504"/>
                <a:chOff x="8848" y="4700"/>
                <a:chExt cx="1504" cy="1504"/>
              </a:xfrm>
            </p:grpSpPr>
            <p:grpSp>
              <p:nvGrpSpPr>
                <p:cNvPr id="3135" name="组合 33"/>
                <p:cNvGrpSpPr/>
                <p:nvPr/>
              </p:nvGrpSpPr>
              <p:grpSpPr>
                <a:xfrm>
                  <a:off x="8848" y="4700"/>
                  <a:ext cx="1504" cy="1504"/>
                  <a:chOff x="-1" y="-1"/>
                  <a:chExt cx="954830" cy="954830"/>
                </a:xfrm>
              </p:grpSpPr>
              <p:sp>
                <p:nvSpPr>
                  <p:cNvPr id="3133" name="椭圆 35"/>
                  <p:cNvSpPr/>
                  <p:nvPr/>
                </p:nvSpPr>
                <p:spPr>
                  <a:xfrm rot="10800000">
                    <a:off x="-1" y="-1"/>
                    <a:ext cx="954831" cy="954831"/>
                  </a:xfrm>
                  <a:prstGeom prst="ellipse">
                    <a:avLst/>
                  </a:prstGeom>
                  <a:solidFill>
                    <a:schemeClr val="bg1"/>
                  </a:solidFill>
                  <a:ln w="12700" cap="flat">
                    <a:solidFill>
                      <a:srgbClr val="003296"/>
                    </a:solidFill>
                    <a:prstDash val="solid"/>
                    <a:miter lim="800000"/>
                  </a:ln>
                  <a:effectLst/>
                </p:spPr>
                <p:txBody>
                  <a:bodyPr wrap="square" lIns="0" tIns="0" rIns="0" bIns="0" numCol="1" anchor="ctr">
                    <a:noAutofit/>
                  </a:bodyPr>
                  <a:lstStyle/>
                  <a:p>
                    <a:pPr algn="ctr">
                      <a:defRPr>
                        <a:solidFill>
                          <a:srgbClr val="4BC1DC"/>
                        </a:solidFill>
                        <a:latin typeface="方正黑体简体" panose="03000509000000000000" pitchFamily="2" charset="-122"/>
                        <a:ea typeface="方正黑体简体" panose="03000509000000000000" pitchFamily="2" charset="-122"/>
                        <a:cs typeface="方正黑体简体" panose="03000509000000000000" pitchFamily="2" charset="-122"/>
                        <a:sym typeface="方正黑体简体" panose="03000509000000000000" pitchFamily="2" charset="-122"/>
                      </a:defRPr>
                    </a:pPr>
                    <a:endParaRPr sz="2000">
                      <a:latin typeface="思源黑体 CN Regular" panose="020B0500000000000000" charset="-122"/>
                      <a:ea typeface="冬青黑体简体中文 W3" panose="020B0300000000000000" charset="-122"/>
                      <a:cs typeface="思源黑体 CN Regular" panose="020B0500000000000000" charset="-122"/>
                    </a:endParaRPr>
                  </a:p>
                </p:txBody>
              </p:sp>
              <p:sp>
                <p:nvSpPr>
                  <p:cNvPr id="3134" name="椭圆 36"/>
                  <p:cNvSpPr/>
                  <p:nvPr/>
                </p:nvSpPr>
                <p:spPr>
                  <a:xfrm rot="10800000">
                    <a:off x="100548" y="100548"/>
                    <a:ext cx="753733" cy="753733"/>
                  </a:xfrm>
                  <a:prstGeom prst="ellipse">
                    <a:avLst/>
                  </a:prstGeom>
                  <a:solidFill>
                    <a:srgbClr val="003296"/>
                  </a:solidFill>
                  <a:ln w="12700" cap="flat">
                    <a:noFill/>
                    <a:miter lim="400000"/>
                  </a:ln>
                  <a:effectLst/>
                </p:spPr>
                <p:txBody>
                  <a:bodyPr wrap="square" lIns="0" tIns="0" rIns="0" bIns="0" numCol="1" anchor="ctr">
                    <a:noAutofit/>
                  </a:bodyPr>
                  <a:lstStyle/>
                  <a:p>
                    <a:pPr algn="ctr">
                      <a:defRPr>
                        <a:solidFill>
                          <a:srgbClr val="FFFFFF"/>
                        </a:solidFill>
                        <a:latin typeface="方正黑体简体" panose="03000509000000000000" pitchFamily="2" charset="-122"/>
                        <a:ea typeface="方正黑体简体" panose="03000509000000000000" pitchFamily="2" charset="-122"/>
                        <a:cs typeface="方正黑体简体" panose="03000509000000000000" pitchFamily="2" charset="-122"/>
                        <a:sym typeface="方正黑体简体" panose="03000509000000000000" pitchFamily="2" charset="-122"/>
                      </a:defRPr>
                    </a:pPr>
                    <a:endParaRPr sz="2000">
                      <a:latin typeface="思源黑体 CN Regular" panose="020B0500000000000000" charset="-122"/>
                      <a:ea typeface="冬青黑体简体中文 W3" panose="020B0300000000000000" charset="-122"/>
                      <a:cs typeface="思源黑体 CN Regular" panose="020B0500000000000000" charset="-122"/>
                    </a:endParaRPr>
                  </a:p>
                </p:txBody>
              </p:sp>
            </p:grpSp>
            <p:pic>
              <p:nvPicPr>
                <p:cNvPr id="3145" name="图形 37" descr="图形 37"/>
                <p:cNvPicPr>
                  <a:picLocks noChangeAspect="1"/>
                </p:cNvPicPr>
                <p:nvPr/>
              </p:nvPicPr>
              <p:blipFill>
                <a:blip r:embed="rId2"/>
                <a:stretch>
                  <a:fillRect/>
                </a:stretch>
              </p:blipFill>
              <p:spPr>
                <a:xfrm>
                  <a:off x="9268" y="5135"/>
                  <a:ext cx="634" cy="634"/>
                </a:xfrm>
                <a:prstGeom prst="rect">
                  <a:avLst/>
                </a:prstGeom>
                <a:ln w="12700">
                  <a:miter lim="400000"/>
                  <a:headEnd/>
                  <a:tailEnd/>
                </a:ln>
              </p:spPr>
            </p:pic>
          </p:grpSp>
        </p:grpSp>
        <p:sp>
          <p:nvSpPr>
            <p:cNvPr id="19" name="文本框 18"/>
            <p:cNvSpPr txBox="1"/>
            <p:nvPr/>
          </p:nvSpPr>
          <p:spPr>
            <a:xfrm>
              <a:off x="6368" y="7158"/>
              <a:ext cx="4605" cy="1220"/>
            </a:xfrm>
            <a:prstGeom prst="rect">
              <a:avLst/>
            </a:prstGeom>
            <a:noFill/>
          </p:spPr>
          <p:txBody>
            <a:bodyPr wrap="square" rtlCol="0">
              <a:spAutoFit/>
            </a:bodyPr>
            <a:p>
              <a:pPr algn="just">
                <a:lnSpc>
                  <a:spcPct val="150000"/>
                </a:lnSpc>
                <a:spcBef>
                  <a:spcPts val="600"/>
                </a:spcBef>
                <a:buClr>
                  <a:srgbClr val="003296"/>
                </a:buClr>
                <a:buSzPct val="80000"/>
                <a:buFont typeface="Wingdings" panose="05000000000000000000" pitchFamily="2" charset="2"/>
              </a:pPr>
              <a:r>
                <a:rPr lang="en-US" altLang="zh-CN" sz="1600">
                  <a:sym typeface="+mn-ea"/>
                </a:rPr>
                <a:t>机房共16</a:t>
              </a:r>
              <a:r>
                <a:rPr lang="zh-CN" altLang="en-US" sz="1600">
                  <a:sym typeface="+mn-ea"/>
                </a:rPr>
                <a:t>个机柜，单个机柜断电后，</a:t>
              </a:r>
              <a:r>
                <a:rPr lang="zh-CN" sz="1600">
                  <a:sym typeface="+mn-ea"/>
                </a:rPr>
                <a:t>集群读写正常</a:t>
              </a:r>
              <a:r>
                <a:rPr lang="zh-CN" altLang="en-US" sz="1600">
                  <a:sym typeface="+mn-ea"/>
                </a:rPr>
                <a:t>。</a:t>
              </a:r>
              <a:endParaRPr kumimoji="1" lang="zh-CN" altLang="en-US" sz="1600" dirty="0">
                <a:latin typeface="思源黑体 CN Regular" panose="020B0500000000000000" charset="-122"/>
                <a:ea typeface="思源黑体 CN Regular" panose="020B0500000000000000" charset="-122"/>
                <a:cs typeface="思源黑体 CN Regular" panose="020B0500000000000000" charset="-122"/>
                <a:sym typeface="+mn-ea"/>
              </a:endParaRPr>
            </a:p>
          </p:txBody>
        </p:sp>
        <p:pic>
          <p:nvPicPr>
            <p:cNvPr id="2" name="图形 58"/>
            <p:cNvPicPr>
              <a:picLocks noChangeAspect="1"/>
            </p:cNvPicPr>
            <p:nvPr/>
          </p:nvPicPr>
          <p:blipFill>
            <a:blip r:embed="rId1" cstate="email"/>
            <a:stretch>
              <a:fillRect/>
            </a:stretch>
          </p:blipFill>
          <p:spPr>
            <a:xfrm>
              <a:off x="6141" y="2381"/>
              <a:ext cx="798" cy="696"/>
            </a:xfrm>
            <a:prstGeom prst="rect">
              <a:avLst/>
            </a:prstGeom>
          </p:spPr>
        </p:pic>
        <p:pic>
          <p:nvPicPr>
            <p:cNvPr id="3" name="图形 58"/>
            <p:cNvPicPr>
              <a:picLocks noChangeAspect="1"/>
            </p:cNvPicPr>
            <p:nvPr/>
          </p:nvPicPr>
          <p:blipFill>
            <a:blip r:embed="rId1" cstate="email"/>
            <a:stretch>
              <a:fillRect/>
            </a:stretch>
          </p:blipFill>
          <p:spPr>
            <a:xfrm>
              <a:off x="6141" y="6364"/>
              <a:ext cx="798" cy="696"/>
            </a:xfrm>
            <a:prstGeom prst="rect">
              <a:avLst/>
            </a:prstGeom>
          </p:spPr>
        </p:pic>
        <p:pic>
          <p:nvPicPr>
            <p:cNvPr id="4" name="图形 58"/>
            <p:cNvPicPr>
              <a:picLocks noChangeAspect="1"/>
            </p:cNvPicPr>
            <p:nvPr/>
          </p:nvPicPr>
          <p:blipFill>
            <a:blip r:embed="rId1" cstate="email"/>
            <a:stretch>
              <a:fillRect/>
            </a:stretch>
          </p:blipFill>
          <p:spPr>
            <a:xfrm>
              <a:off x="12296" y="6364"/>
              <a:ext cx="798" cy="696"/>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 y="0"/>
            <a:ext cx="12193270" cy="6858000"/>
            <a:chOff x="-3" y="0"/>
            <a:chExt cx="19202" cy="10800"/>
          </a:xfrm>
        </p:grpSpPr>
        <p:sp>
          <p:nvSpPr>
            <p:cNvPr id="8" name="矩形 7"/>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pic>
          <p:nvPicPr>
            <p:cNvPr id="10" name="图片 9" descr="/private/var/folders/rf/st2gm8p1745bw06wy_n199880000gn/T/com.kingsoft.wpsoffice.mac/picturecompress_20230324102852/output_1.pngoutput_1"/>
            <p:cNvPicPr>
              <a:picLocks noChangeAspect="1"/>
            </p:cNvPicPr>
            <p:nvPr/>
          </p:nvPicPr>
          <p:blipFill>
            <a:blip r:embed="rId1">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p:custDataLst>
              <p:tags r:id="rId2"/>
            </p:custDataLst>
          </p:nvPr>
        </p:nvPicPr>
        <p:blipFill>
          <a:blip r:embed="rId3"/>
          <a:stretch>
            <a:fillRect/>
          </a:stretch>
        </p:blipFill>
        <p:spPr>
          <a:xfrm>
            <a:off x="410210" y="404495"/>
            <a:ext cx="1288415" cy="551815"/>
          </a:xfrm>
          <a:prstGeom prst="rect">
            <a:avLst/>
          </a:prstGeom>
        </p:spPr>
      </p:pic>
      <p:pic>
        <p:nvPicPr>
          <p:cNvPr id="12" name="图片 11" descr="官方社群号(1)"/>
          <p:cNvPicPr>
            <a:picLocks noChangeAspect="1"/>
          </p:cNvPicPr>
          <p:nvPr>
            <p:custDataLst>
              <p:tags r:id="rId4"/>
            </p:custDataLst>
          </p:nvPr>
        </p:nvPicPr>
        <p:blipFill>
          <a:blip r:embed="rId5"/>
          <a:stretch>
            <a:fillRect/>
          </a:stretch>
        </p:blipFill>
        <p:spPr>
          <a:xfrm>
            <a:off x="6341745" y="3602990"/>
            <a:ext cx="1520190" cy="1520190"/>
          </a:xfrm>
          <a:prstGeom prst="rect">
            <a:avLst/>
          </a:prstGeom>
        </p:spPr>
      </p:pic>
      <p:pic>
        <p:nvPicPr>
          <p:cNvPr id="17" name="图片 16" descr="统信软件微信公众号"/>
          <p:cNvPicPr>
            <a:picLocks noChangeAspect="1"/>
          </p:cNvPicPr>
          <p:nvPr>
            <p:custDataLst>
              <p:tags r:id="rId6"/>
            </p:custDataLst>
          </p:nvPr>
        </p:nvPicPr>
        <p:blipFill>
          <a:blip r:embed="rId7"/>
          <a:stretch>
            <a:fillRect/>
          </a:stretch>
        </p:blipFill>
        <p:spPr>
          <a:xfrm>
            <a:off x="4465955" y="3603625"/>
            <a:ext cx="1576070" cy="1519555"/>
          </a:xfrm>
          <a:prstGeom prst="rect">
            <a:avLst/>
          </a:prstGeom>
        </p:spPr>
      </p:pic>
      <p:sp>
        <p:nvSpPr>
          <p:cNvPr id="18" name="文本框 17"/>
          <p:cNvSpPr txBox="1"/>
          <p:nvPr/>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9" name="文本框 18"/>
          <p:cNvSpPr txBox="1"/>
          <p:nvPr/>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20" name="文本框 19"/>
          <p:cNvSpPr txBox="1"/>
          <p:nvPr>
            <p:custDataLst>
              <p:tags r:id="rId8"/>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3" name="图片 2" descr="02-应势而生"/>
          <p:cNvPicPr>
            <a:picLocks noChangeAspect="1"/>
          </p:cNvPicPr>
          <p:nvPr/>
        </p:nvPicPr>
        <p:blipFill>
          <a:blip r:embed="rId1"/>
          <a:stretch>
            <a:fillRect/>
          </a:stretch>
        </p:blipFill>
        <p:spPr>
          <a:xfrm>
            <a:off x="0" y="-26670"/>
            <a:ext cx="12192000" cy="6858000"/>
          </a:xfrm>
          <a:prstGeom prst="rect">
            <a:avLst/>
          </a:prstGeom>
        </p:spPr>
      </p:pic>
      <p:sp>
        <p:nvSpPr>
          <p:cNvPr id="5" name="文本框 4"/>
          <p:cNvSpPr txBox="1"/>
          <p:nvPr>
            <p:custDataLst>
              <p:tags r:id="rId2"/>
            </p:custDataLst>
          </p:nvPr>
        </p:nvSpPr>
        <p:spPr>
          <a:xfrm>
            <a:off x="478155" y="6055678"/>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2" name="图片 1" descr="Group"/>
          <p:cNvPicPr>
            <a:picLocks noChangeAspect="1"/>
          </p:cNvPicPr>
          <p:nvPr userDrawn="1">
            <p:custDataLst>
              <p:tags r:id="rId3"/>
            </p:custDataLst>
          </p:nvPr>
        </p:nvPicPr>
        <p:blipFill>
          <a:blip r:embed="rId4"/>
          <a:stretch>
            <a:fillRect/>
          </a:stretch>
        </p:blipFill>
        <p:spPr>
          <a:xfrm>
            <a:off x="10811510" y="342265"/>
            <a:ext cx="1038860" cy="212090"/>
          </a:xfrm>
          <a:prstGeom prst="rect">
            <a:avLst/>
          </a:prstGeom>
        </p:spPr>
      </p:pic>
      <p:sp>
        <p:nvSpPr>
          <p:cNvPr id="22" name="文本框 21"/>
          <p:cNvSpPr txBox="1"/>
          <p:nvPr>
            <p:custDataLst>
              <p:tags r:id="rId5"/>
            </p:custDataLst>
          </p:nvPr>
        </p:nvSpPr>
        <p:spPr>
          <a:xfrm>
            <a:off x="798195" y="2531110"/>
            <a:ext cx="5759450" cy="1592580"/>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4000" cap="all">
                <a:solidFill>
                  <a:schemeClr val="bg1"/>
                </a:solidFill>
                <a:uFillTx/>
                <a:latin typeface="思源黑体 CN Bold" panose="020B0500000000000000" charset="-122"/>
                <a:ea typeface="思源黑体 CN Bold" panose="020B0500000000000000" charset="-122"/>
                <a:cs typeface="思源黑体 CN Bold" panose="020B0500000000000000" charset="-122"/>
              </a:rPr>
              <a:t>目录</a:t>
            </a:r>
            <a:endParaRPr lang="zh-CN" altLang="en-US" sz="4000" cap="all">
              <a:solidFill>
                <a:schemeClr val="bg1"/>
              </a:solidFill>
              <a:uFillTx/>
              <a:latin typeface="思源黑体 CN Bold" panose="020B0500000000000000" charset="-122"/>
              <a:ea typeface="思源黑体 CN Bold" panose="020B0500000000000000" charset="-122"/>
              <a:cs typeface="思源黑体 CN Bold" panose="020B0500000000000000" charset="-122"/>
            </a:endParaRPr>
          </a:p>
          <a:p>
            <a:pPr algn="l">
              <a:lnSpc>
                <a:spcPct val="150000"/>
              </a:lnSpc>
              <a:spcBef>
                <a:spcPts val="0"/>
              </a:spcBef>
              <a:spcAft>
                <a:spcPts val="0"/>
              </a:spcAft>
              <a:buClrTx/>
              <a:buSzTx/>
              <a:buFontTx/>
            </a:pPr>
            <a:r>
              <a:rPr sz="4000" cap="all">
                <a:solidFill>
                  <a:schemeClr val="bg1"/>
                </a:solidFill>
                <a:uFillTx/>
                <a:latin typeface="思源黑体 CN Bold" panose="020B0500000000000000" charset="-122"/>
                <a:ea typeface="思源黑体 CN Bold" panose="020B0500000000000000" charset="-122"/>
                <a:cs typeface="思源黑体 CN Bold" panose="020B0500000000000000" charset="-122"/>
              </a:rPr>
              <a:t>Contents</a:t>
            </a:r>
            <a:endParaRPr sz="4000" cap="all">
              <a:solidFill>
                <a:schemeClr val="bg1"/>
              </a:solidFill>
              <a:uFillTx/>
              <a:latin typeface="思源黑体 CN Bold" panose="020B0500000000000000" charset="-122"/>
              <a:ea typeface="思源黑体 CN Bold" panose="020B0500000000000000" charset="-122"/>
              <a:cs typeface="思源黑体 CN Bold" panose="020B0500000000000000" charset="-122"/>
            </a:endParaRPr>
          </a:p>
        </p:txBody>
      </p:sp>
      <p:grpSp>
        <p:nvGrpSpPr>
          <p:cNvPr id="72" name="组合 71"/>
          <p:cNvGrpSpPr/>
          <p:nvPr/>
        </p:nvGrpSpPr>
        <p:grpSpPr>
          <a:xfrm>
            <a:off x="8183880" y="1341120"/>
            <a:ext cx="2389505" cy="3100070"/>
            <a:chOff x="13625" y="3190"/>
            <a:chExt cx="3763" cy="4882"/>
          </a:xfrm>
        </p:grpSpPr>
        <p:sp>
          <p:nvSpPr>
            <p:cNvPr id="6" name="文本框 5"/>
            <p:cNvSpPr txBox="1"/>
            <p:nvPr/>
          </p:nvSpPr>
          <p:spPr>
            <a:xfrm>
              <a:off x="13625" y="3750"/>
              <a:ext cx="2600" cy="580"/>
            </a:xfrm>
            <a:prstGeom prst="rect">
              <a:avLst/>
            </a:prstGeom>
            <a:noFill/>
          </p:spPr>
          <p:txBody>
            <a:bodyPr wrap="square" rtlCol="0">
              <a:spAutoFit/>
            </a:bodyPr>
            <a:p>
              <a:r>
                <a:rPr lang="zh-CN" altLang="en-US"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01</a:t>
              </a:r>
              <a:r>
                <a:rPr lang="en-US" altLang="zh-CN"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 </a:t>
              </a:r>
              <a:r>
                <a:rPr lang="zh-CN" altLang="en-US"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背景介绍</a:t>
              </a:r>
              <a:endParaRPr lang="zh-CN" altLang="en-US"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8" name="文本框 7"/>
            <p:cNvSpPr txBox="1"/>
            <p:nvPr/>
          </p:nvSpPr>
          <p:spPr>
            <a:xfrm>
              <a:off x="13682" y="5621"/>
              <a:ext cx="3657" cy="580"/>
            </a:xfrm>
            <a:prstGeom prst="rect">
              <a:avLst/>
            </a:prstGeom>
            <a:noFill/>
          </p:spPr>
          <p:txBody>
            <a:bodyPr wrap="square" rtlCol="0">
              <a:spAutoFit/>
            </a:bodyPr>
            <a:p>
              <a:pPr algn="l">
                <a:buClrTx/>
                <a:buSzTx/>
                <a:buFontTx/>
              </a:pPr>
              <a:r>
                <a:rPr lang="zh-CN" altLang="en-US"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02 </a:t>
              </a:r>
              <a:r>
                <a:rPr lang="en-US" altLang="zh-CN"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Ceph</a:t>
              </a:r>
              <a:r>
                <a:rPr lang="zh-CN" altLang="en-US"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故障域介绍</a:t>
              </a:r>
              <a:endParaRPr lang="zh-CN" altLang="en-US"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2" name="文本框 11"/>
            <p:cNvSpPr txBox="1"/>
            <p:nvPr/>
          </p:nvSpPr>
          <p:spPr>
            <a:xfrm>
              <a:off x="13682" y="7492"/>
              <a:ext cx="3706" cy="580"/>
            </a:xfrm>
            <a:prstGeom prst="rect">
              <a:avLst/>
            </a:prstGeom>
            <a:noFill/>
          </p:spPr>
          <p:txBody>
            <a:bodyPr wrap="square" rtlCol="0">
              <a:spAutoFit/>
            </a:bodyPr>
            <a:p>
              <a:pPr algn="l">
                <a:buClrTx/>
                <a:buSzTx/>
                <a:buFontTx/>
              </a:pPr>
              <a:r>
                <a:rPr lang="zh-CN" altLang="en-US"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0</a:t>
              </a:r>
              <a:r>
                <a:rPr lang="en-US" altLang="zh-CN"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3 </a:t>
              </a:r>
              <a:r>
                <a:rPr lang="zh-CN" altLang="en-US"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rPr>
                <a:t>实践案例分析</a:t>
              </a:r>
              <a:endParaRPr lang="zh-CN" altLang="en-US" sz="1800" cap="all">
                <a:solidFill>
                  <a:schemeClr val="bg1"/>
                </a:solidFill>
                <a:uFillTx/>
                <a:latin typeface="思源黑体 CN Bold" panose="020B0500000000000000" charset="-122"/>
                <a:ea typeface="思源黑体 CN Bold" panose="020B0500000000000000" charset="-122"/>
                <a:cs typeface="思源黑体 CN Bold" panose="020B0500000000000000" charset="-122"/>
                <a:sym typeface="+mn-ea"/>
              </a:endParaRPr>
            </a:p>
          </p:txBody>
        </p:sp>
        <p:cxnSp>
          <p:nvCxnSpPr>
            <p:cNvPr id="28" name="直接连接符 15"/>
            <p:cNvCxnSpPr/>
            <p:nvPr/>
          </p:nvCxnSpPr>
          <p:spPr>
            <a:xfrm>
              <a:off x="13682" y="6761"/>
              <a:ext cx="357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15"/>
            <p:cNvCxnSpPr/>
            <p:nvPr/>
          </p:nvCxnSpPr>
          <p:spPr>
            <a:xfrm>
              <a:off x="13682" y="4975"/>
              <a:ext cx="357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15"/>
            <p:cNvCxnSpPr/>
            <p:nvPr/>
          </p:nvCxnSpPr>
          <p:spPr>
            <a:xfrm>
              <a:off x="13625" y="3190"/>
              <a:ext cx="357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 name="直接连接符 15"/>
          <p:cNvCxnSpPr/>
          <p:nvPr/>
        </p:nvCxnSpPr>
        <p:spPr>
          <a:xfrm>
            <a:off x="8219440" y="4617085"/>
            <a:ext cx="2267585" cy="63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rPr>
              <a:t>背景介绍</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grpSp>
        <p:nvGrpSpPr>
          <p:cNvPr id="14" name="组合 13"/>
          <p:cNvGrpSpPr/>
          <p:nvPr/>
        </p:nvGrpSpPr>
        <p:grpSpPr>
          <a:xfrm>
            <a:off x="4754245" y="1185545"/>
            <a:ext cx="6557645" cy="4571365"/>
            <a:chOff x="7260" y="1924"/>
            <a:chExt cx="10327" cy="7199"/>
          </a:xfrm>
        </p:grpSpPr>
        <p:sp>
          <p:nvSpPr>
            <p:cNvPr id="8" name="圆角矩形 7"/>
            <p:cNvSpPr/>
            <p:nvPr>
              <p:custDataLst>
                <p:tags r:id="rId1"/>
              </p:custDataLst>
            </p:nvPr>
          </p:nvSpPr>
          <p:spPr>
            <a:xfrm>
              <a:off x="7280" y="1981"/>
              <a:ext cx="3190" cy="7143"/>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p:custDataLst>
                <p:tags r:id="rId2"/>
              </p:custDataLst>
            </p:nvPr>
          </p:nvSpPr>
          <p:spPr>
            <a:xfrm>
              <a:off x="7260" y="1981"/>
              <a:ext cx="3202" cy="7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00000"/>
                </a:lnSpc>
                <a:spcBef>
                  <a:spcPts val="600"/>
                </a:spcBef>
                <a:buClr>
                  <a:srgbClr val="003296"/>
                </a:buClr>
                <a:buSzPct val="80000"/>
                <a:buFontTx/>
              </a:pPr>
              <a:r>
                <a:rPr kumimoji="1" lang="zh-CN" altLang="en-US" sz="2000" b="1" dirty="0">
                  <a:solidFill>
                    <a:schemeClr val="bg1"/>
                  </a:solidFill>
                  <a:latin typeface="思源黑体 CN Bold" panose="020B0500000000000000" charset="-122"/>
                  <a:ea typeface="思源黑体 CN Bold" panose="020B0500000000000000" charset="-122"/>
                  <a:cs typeface="思源黑体 CN Bold" panose="020B0500000000000000" charset="-122"/>
                </a:rPr>
                <a:t>优势</a:t>
              </a:r>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2" name="矩形 1"/>
            <p:cNvSpPr/>
            <p:nvPr>
              <p:custDataLst>
                <p:tags r:id="rId3"/>
              </p:custDataLst>
            </p:nvPr>
          </p:nvSpPr>
          <p:spPr>
            <a:xfrm>
              <a:off x="7392" y="3213"/>
              <a:ext cx="2696" cy="5648"/>
            </a:xfrm>
            <a:prstGeom prst="rect">
              <a:avLst/>
            </a:prstGeom>
          </p:spPr>
          <p:txBody>
            <a:bodyPr wrap="square" anchor="t" anchorCtr="0">
              <a:noAutofit/>
            </a:bodyPr>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可扩展性</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高可靠性</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高性能</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资源整合</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灵活性</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4" name="圆角矩形 3"/>
            <p:cNvSpPr/>
            <p:nvPr>
              <p:custDataLst>
                <p:tags r:id="rId4"/>
              </p:custDataLst>
            </p:nvPr>
          </p:nvSpPr>
          <p:spPr>
            <a:xfrm>
              <a:off x="10836" y="1924"/>
              <a:ext cx="3190" cy="7143"/>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 name="圆角矩形 5"/>
            <p:cNvSpPr/>
            <p:nvPr>
              <p:custDataLst>
                <p:tags r:id="rId5"/>
              </p:custDataLst>
            </p:nvPr>
          </p:nvSpPr>
          <p:spPr>
            <a:xfrm>
              <a:off x="10847" y="1942"/>
              <a:ext cx="3202" cy="7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00000"/>
                </a:lnSpc>
                <a:spcBef>
                  <a:spcPts val="600"/>
                </a:spcBef>
                <a:buClr>
                  <a:srgbClr val="003296"/>
                </a:buClr>
                <a:buSzPct val="80000"/>
                <a:buFontTx/>
              </a:pPr>
              <a:r>
                <a:rPr kumimoji="1" lang="zh-CN" altLang="en-US" sz="2000" b="1" dirty="0">
                  <a:solidFill>
                    <a:schemeClr val="bg1"/>
                  </a:solidFill>
                  <a:latin typeface="思源黑体 CN Bold" panose="020B0500000000000000" charset="-122"/>
                  <a:ea typeface="思源黑体 CN Bold" panose="020B0500000000000000" charset="-122"/>
                  <a:cs typeface="思源黑体 CN Bold" panose="020B0500000000000000" charset="-122"/>
                </a:rPr>
                <a:t>劣势</a:t>
              </a:r>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7" name="矩形 6"/>
            <p:cNvSpPr/>
            <p:nvPr>
              <p:custDataLst>
                <p:tags r:id="rId6"/>
              </p:custDataLst>
            </p:nvPr>
          </p:nvSpPr>
          <p:spPr>
            <a:xfrm>
              <a:off x="10964" y="3156"/>
              <a:ext cx="2773" cy="4820"/>
            </a:xfrm>
            <a:prstGeom prst="rect">
              <a:avLst/>
            </a:prstGeom>
          </p:spPr>
          <p:txBody>
            <a:bodyPr wrap="square" anchor="t" anchorCtr="0">
              <a:noAutofit/>
            </a:bodyPr>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资源消耗</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性能瓶颈</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运维成本</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安全保障</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130000"/>
                </a:lnSpc>
                <a:spcBef>
                  <a:spcPts val="600"/>
                </a:spcBef>
                <a:buClr>
                  <a:srgbClr val="595959"/>
                </a:buClr>
                <a:buSzPct val="80000"/>
                <a:buFont typeface="Arial" panose="02080604020202020204" pitchFamily="34" charset="0"/>
                <a:buChar char="•"/>
              </a:pPr>
              <a:endParaRPr kumimoji="1" lang="zh-CN" altLang="en-US" sz="14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algn="l">
                <a:lnSpc>
                  <a:spcPct val="130000"/>
                </a:lnSpc>
                <a:spcBef>
                  <a:spcPts val="600"/>
                </a:spcBef>
                <a:buClr>
                  <a:srgbClr val="595959"/>
                </a:buClr>
                <a:buSzPct val="80000"/>
                <a:buFont typeface="Arial" panose="02080604020202020204" pitchFamily="34" charset="0"/>
              </a:pPr>
              <a:endParaRPr kumimoji="1" lang="zh-CN" altLang="en-US" sz="14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9" name="圆角矩形 8"/>
            <p:cNvSpPr/>
            <p:nvPr>
              <p:custDataLst>
                <p:tags r:id="rId7"/>
              </p:custDataLst>
            </p:nvPr>
          </p:nvSpPr>
          <p:spPr>
            <a:xfrm>
              <a:off x="14374" y="1924"/>
              <a:ext cx="3190" cy="7143"/>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10" name="圆角矩形 9"/>
            <p:cNvSpPr/>
            <p:nvPr>
              <p:custDataLst>
                <p:tags r:id="rId8"/>
              </p:custDataLst>
            </p:nvPr>
          </p:nvSpPr>
          <p:spPr>
            <a:xfrm>
              <a:off x="14385" y="1942"/>
              <a:ext cx="3202" cy="733"/>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00000"/>
                </a:lnSpc>
                <a:spcBef>
                  <a:spcPts val="600"/>
                </a:spcBef>
                <a:buClr>
                  <a:srgbClr val="003296"/>
                </a:buClr>
                <a:buSzPct val="80000"/>
                <a:buFontTx/>
              </a:pPr>
              <a:r>
                <a:rPr kumimoji="1" lang="zh-CN" altLang="en-US" sz="2000" b="1" dirty="0">
                  <a:solidFill>
                    <a:schemeClr val="bg1"/>
                  </a:solidFill>
                  <a:latin typeface="思源黑体 CN Bold" panose="020B0500000000000000" charset="-122"/>
                  <a:ea typeface="思源黑体 CN Bold" panose="020B0500000000000000" charset="-122"/>
                  <a:cs typeface="思源黑体 CN Bold" panose="020B0500000000000000" charset="-122"/>
                </a:rPr>
                <a:t>优化</a:t>
              </a:r>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矩形 10"/>
            <p:cNvSpPr/>
            <p:nvPr>
              <p:custDataLst>
                <p:tags r:id="rId9"/>
              </p:custDataLst>
            </p:nvPr>
          </p:nvSpPr>
          <p:spPr>
            <a:xfrm>
              <a:off x="14479" y="3043"/>
              <a:ext cx="3085" cy="5115"/>
            </a:xfrm>
            <a:prstGeom prst="rect">
              <a:avLst/>
            </a:prstGeom>
          </p:spPr>
          <p:txBody>
            <a:bodyPr wrap="square" anchor="t" anchorCtr="0">
              <a:noAutofit/>
            </a:bodyPr>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存储方案选择</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硬件分配</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存储策略调整</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0" lvl="1" indent="-171450" algn="l">
                <a:lnSpc>
                  <a:spcPct val="200000"/>
                </a:lnSpc>
                <a:spcBef>
                  <a:spcPts val="600"/>
                </a:spcBef>
                <a:buClr>
                  <a:srgbClr val="595959"/>
                </a:buClr>
                <a:buSzPct val="80000"/>
                <a:buFont typeface="Arial" panose="02080604020202020204" pitchFamily="34" charset="0"/>
                <a:buChar char="•"/>
              </a:pPr>
              <a:r>
                <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rPr>
                <a:t>数据分配优化</a:t>
              </a:r>
              <a:endParaRPr kumimoji="1" lang="zh-CN" altLang="en-US" sz="18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171450" lvl="1" indent="-171450" algn="l">
                <a:lnSpc>
                  <a:spcPct val="130000"/>
                </a:lnSpc>
                <a:spcBef>
                  <a:spcPts val="600"/>
                </a:spcBef>
                <a:buClr>
                  <a:srgbClr val="595959"/>
                </a:buClr>
                <a:buSzPct val="80000"/>
                <a:buFont typeface="Arial" panose="02080604020202020204" pitchFamily="34" charset="0"/>
                <a:buChar char="•"/>
              </a:pPr>
              <a:endParaRPr kumimoji="1" lang="zh-CN" altLang="en-US" sz="14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171450" lvl="1" indent="-171450" algn="l">
                <a:lnSpc>
                  <a:spcPct val="130000"/>
                </a:lnSpc>
                <a:spcBef>
                  <a:spcPts val="600"/>
                </a:spcBef>
                <a:buClr>
                  <a:srgbClr val="595959"/>
                </a:buClr>
                <a:buSzPct val="80000"/>
                <a:buFont typeface="Arial" panose="02080604020202020204" pitchFamily="34" charset="0"/>
                <a:buChar char="•"/>
              </a:pPr>
              <a:endParaRPr kumimoji="1" lang="zh-CN" altLang="en-US" sz="14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a:p>
              <a:pPr marL="171450" lvl="1" indent="-171450" algn="l">
                <a:lnSpc>
                  <a:spcPct val="130000"/>
                </a:lnSpc>
                <a:spcBef>
                  <a:spcPts val="600"/>
                </a:spcBef>
                <a:buClr>
                  <a:srgbClr val="595959"/>
                </a:buClr>
                <a:buSzPct val="80000"/>
                <a:buFont typeface="Arial" panose="02080604020202020204" pitchFamily="34" charset="0"/>
                <a:buChar char="•"/>
              </a:pPr>
              <a:endParaRPr kumimoji="1" lang="en-US" altLang="zh-CN" sz="140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sym typeface="+mn-ea"/>
              </a:endParaRPr>
            </a:p>
          </p:txBody>
        </p:sp>
      </p:grpSp>
      <p:sp>
        <p:nvSpPr>
          <p:cNvPr id="12" name="文本框 11"/>
          <p:cNvSpPr txBox="1"/>
          <p:nvPr/>
        </p:nvSpPr>
        <p:spPr>
          <a:xfrm>
            <a:off x="410845" y="1228090"/>
            <a:ext cx="4084955" cy="4523105"/>
          </a:xfrm>
          <a:prstGeom prst="rect">
            <a:avLst/>
          </a:prstGeom>
          <a:noFill/>
          <a:ln w="9525">
            <a:noFill/>
          </a:ln>
        </p:spPr>
        <p:txBody>
          <a:bodyPr wrap="square">
            <a:spAutoFit/>
          </a:bodyPr>
          <a:p>
            <a:pPr marL="0" indent="0" algn="l">
              <a:lnSpc>
                <a:spcPct val="200000"/>
              </a:lnSpc>
            </a:pPr>
            <a:r>
              <a:rPr kumimoji="1" lang="en-US" altLang="zh-CN" sz="1400" b="0" dirty="0">
                <a:solidFill>
                  <a:schemeClr val="tx1">
                    <a:lumMod val="65000"/>
                    <a:lumOff val="35000"/>
                  </a:schemeClr>
                </a:solidFill>
                <a:latin typeface="思源黑体 CN Bold" panose="020B0500000000000000" charset="-122"/>
                <a:ea typeface="思源黑体 CN Bold" panose="020B0500000000000000" charset="-122"/>
                <a:cs typeface="思源黑体 CN Bold" panose="020B0500000000000000" charset="-122"/>
              </a:rPr>
              <a:t>       </a:t>
            </a:r>
            <a:r>
              <a:rPr kumimoji="1" lang="en-US" altLang="zh-CN"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 </a:t>
            </a:r>
            <a:r>
              <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云原生时代背景下，云存储作为Kubernetes等平台的底座，其数据的安全性与完整性对云原生环境至关重要。</a:t>
            </a:r>
            <a:endPar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endParaRPr>
          </a:p>
          <a:p>
            <a:pPr marL="0" indent="0" algn="l">
              <a:lnSpc>
                <a:spcPct val="200000"/>
              </a:lnSpc>
            </a:pPr>
            <a:r>
              <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 </a:t>
            </a:r>
            <a:r>
              <a:rPr kumimoji="1" lang="en-US" altLang="zh-CN"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      然而，云原生环境的动态性和无状态特征为存储的可靠性和管理带来了新的挑战。</a:t>
            </a:r>
            <a:endParaRPr kumimoji="1" lang="en-US" altLang="zh-CN" sz="1600" b="0" dirty="0">
              <a:solidFill>
                <a:schemeClr val="tx1"/>
              </a:solidFill>
              <a:latin typeface="思源黑体 CN Bold" panose="020B0500000000000000" charset="-122"/>
              <a:ea typeface="思源黑体 CN Bold" panose="020B0500000000000000" charset="-122"/>
              <a:cs typeface="思源黑体 CN Bold" panose="020B0500000000000000" charset="-122"/>
            </a:endParaRPr>
          </a:p>
          <a:p>
            <a:pPr marL="0" indent="0" algn="l">
              <a:lnSpc>
                <a:spcPct val="200000"/>
              </a:lnSpc>
            </a:pPr>
            <a:r>
              <a:rPr kumimoji="1" lang="en-US" altLang="zh-CN"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        </a:t>
            </a:r>
            <a:r>
              <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合理的存储方案选择；数据</a:t>
            </a:r>
            <a:r>
              <a:rPr kumimoji="1" lang="en-US" altLang="zh-CN"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分配机制、存储策略等</a:t>
            </a:r>
            <a:r>
              <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优化将是解决挑战的重要应对措施。本文将以</a:t>
            </a:r>
            <a:r>
              <a:rPr kumimoji="1" lang="en-US" altLang="zh-CN"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Ceph</a:t>
            </a:r>
            <a:r>
              <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rPr>
              <a:t>存储在实践中的实践与探索为主要阐述点。</a:t>
            </a:r>
            <a:endParaRPr kumimoji="1" lang="zh-CN" altLang="en-US" sz="1600" b="0" dirty="0">
              <a:solidFill>
                <a:schemeClr val="tx1"/>
              </a:solidFill>
              <a:latin typeface="思源黑体 CN Bold" panose="020B0500000000000000" charset="-122"/>
              <a:ea typeface="思源黑体 CN Bold" panose="020B0500000000000000" charset="-122"/>
              <a:cs typeface="思源黑体 CN Bold" panose="020B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 name="组合 2"/>
          <p:cNvGrpSpPr/>
          <p:nvPr/>
        </p:nvGrpSpPr>
        <p:grpSpPr>
          <a:xfrm>
            <a:off x="991870" y="1939290"/>
            <a:ext cx="10130155" cy="4293870"/>
            <a:chOff x="1606" y="2287"/>
            <a:chExt cx="15346" cy="6815"/>
          </a:xfrm>
        </p:grpSpPr>
        <p:grpSp>
          <p:nvGrpSpPr>
            <p:cNvPr id="9" name="组合 8"/>
            <p:cNvGrpSpPr/>
            <p:nvPr/>
          </p:nvGrpSpPr>
          <p:grpSpPr>
            <a:xfrm>
              <a:off x="1606" y="2287"/>
              <a:ext cx="15329" cy="1604"/>
              <a:chOff x="1627" y="2022"/>
              <a:chExt cx="15329" cy="1604"/>
            </a:xfrm>
          </p:grpSpPr>
          <p:sp>
            <p:nvSpPr>
              <p:cNvPr id="8" name="圆角矩形 7"/>
              <p:cNvSpPr/>
              <p:nvPr/>
            </p:nvSpPr>
            <p:spPr>
              <a:xfrm>
                <a:off x="1627" y="2022"/>
                <a:ext cx="15329" cy="1604"/>
              </a:xfrm>
              <a:prstGeom prst="roundRect">
                <a:avLst/>
              </a:prstGeom>
              <a:solidFill>
                <a:srgbClr val="E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zh-CN" altLang="en-US" b="1" dirty="0" smtClean="0">
                    <a:solidFill>
                      <a:schemeClr val="tx1"/>
                    </a:solidFill>
                    <a:latin typeface="思源黑体 CN Normal" charset="0"/>
                    <a:ea typeface="思源黑体 CN Normal" charset="0"/>
                    <a:sym typeface="+mn-ea"/>
                  </a:rPr>
                  <a:t>公有云存储</a:t>
                </a:r>
                <a:endParaRPr lang="zh-CN" altLang="en-US" b="1" dirty="0" smtClean="0">
                  <a:solidFill>
                    <a:schemeClr val="tx1"/>
                  </a:solidFill>
                  <a:latin typeface="思源黑体 CN Normal" charset="0"/>
                  <a:ea typeface="思源黑体 CN Normal" charset="0"/>
                  <a:sym typeface="+mn-ea"/>
                </a:endParaRPr>
              </a:p>
            </p:txBody>
          </p:sp>
          <p:sp>
            <p:nvSpPr>
              <p:cNvPr id="20" name="文本框 19"/>
              <p:cNvSpPr txBox="1"/>
              <p:nvPr/>
            </p:nvSpPr>
            <p:spPr>
              <a:xfrm>
                <a:off x="4238" y="2537"/>
                <a:ext cx="10162" cy="535"/>
              </a:xfrm>
              <a:prstGeom prst="rect">
                <a:avLst/>
              </a:prstGeom>
              <a:noFill/>
            </p:spPr>
            <p:txBody>
              <a:bodyPr wrap="square" rtlCol="0">
                <a:spAutoFit/>
              </a:bodyPr>
              <a:p>
                <a:r>
                  <a:rPr lang="en-US" altLang="zh-CN" sz="1600">
                    <a:latin typeface="思源黑体 CN Normal" charset="0"/>
                    <a:ea typeface="思源黑体 CN Normal" charset="0"/>
                    <a:cs typeface="思源黑体 CN Normal" charset="0"/>
                  </a:rPr>
                  <a:t> </a:t>
                </a:r>
                <a:r>
                  <a:rPr lang="zh-CN" altLang="en-US" sz="1600">
                    <a:latin typeface="思源黑体 CN Normal" charset="0"/>
                    <a:ea typeface="思源黑体 CN Normal" charset="0"/>
                    <a:cs typeface="思源黑体 CN Normal" charset="0"/>
                  </a:rPr>
                  <a:t>提供一系列云原生存储选项，包括对象存储、文件存储、块存储。</a:t>
                </a:r>
                <a:endParaRPr lang="zh-CN" altLang="en-US" sz="1600">
                  <a:latin typeface="思源黑体 CN Normal" charset="0"/>
                  <a:ea typeface="思源黑体 CN Normal" charset="0"/>
                  <a:cs typeface="思源黑体 CN Normal" charset="0"/>
                </a:endParaRPr>
              </a:p>
            </p:txBody>
          </p:sp>
        </p:grpSp>
        <p:grpSp>
          <p:nvGrpSpPr>
            <p:cNvPr id="10" name="组合 9"/>
            <p:cNvGrpSpPr/>
            <p:nvPr/>
          </p:nvGrpSpPr>
          <p:grpSpPr>
            <a:xfrm>
              <a:off x="1606" y="4024"/>
              <a:ext cx="15329" cy="1604"/>
              <a:chOff x="1627" y="3754"/>
              <a:chExt cx="15329" cy="1604"/>
            </a:xfrm>
          </p:grpSpPr>
          <p:sp>
            <p:nvSpPr>
              <p:cNvPr id="7" name="圆角矩形 6"/>
              <p:cNvSpPr/>
              <p:nvPr/>
            </p:nvSpPr>
            <p:spPr>
              <a:xfrm>
                <a:off x="1627" y="3754"/>
                <a:ext cx="15329" cy="1604"/>
              </a:xfrm>
              <a:prstGeom prst="roundRect">
                <a:avLst/>
              </a:prstGeom>
              <a:solidFill>
                <a:schemeClr val="bg1">
                  <a:lumMod val="9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zh-CN" altLang="en-US" b="1" dirty="0">
                    <a:solidFill>
                      <a:schemeClr val="tx1"/>
                    </a:solidFill>
                    <a:latin typeface="思源黑体 CN Normal" charset="0"/>
                    <a:ea typeface="思源黑体 CN Normal" charset="0"/>
                    <a:sym typeface="+mn-ea"/>
                  </a:rPr>
                  <a:t>私有云存储</a:t>
                </a:r>
                <a:endParaRPr lang="zh-CN" altLang="en-US" b="1" dirty="0">
                  <a:solidFill>
                    <a:schemeClr val="tx1"/>
                  </a:solidFill>
                  <a:latin typeface="思源黑体 CN Normal" charset="0"/>
                  <a:ea typeface="思源黑体 CN Normal" charset="0"/>
                  <a:sym typeface="+mn-ea"/>
                </a:endParaRPr>
              </a:p>
            </p:txBody>
          </p:sp>
          <p:sp>
            <p:nvSpPr>
              <p:cNvPr id="21" name="文本框 20"/>
              <p:cNvSpPr txBox="1"/>
              <p:nvPr/>
            </p:nvSpPr>
            <p:spPr>
              <a:xfrm>
                <a:off x="4423" y="4145"/>
                <a:ext cx="10162" cy="926"/>
              </a:xfrm>
              <a:prstGeom prst="rect">
                <a:avLst/>
              </a:prstGeom>
              <a:noFill/>
            </p:spPr>
            <p:txBody>
              <a:bodyPr wrap="square" rtlCol="0">
                <a:spAutoFit/>
              </a:bodyPr>
              <a:p>
                <a:r>
                  <a:rPr lang="zh-CN" altLang="en-US" sz="1600">
                    <a:latin typeface="思源黑体 CN Normal" charset="0"/>
                    <a:ea typeface="思源黑体 CN Normal" charset="0"/>
                    <a:cs typeface="思源黑体 CN Normal" charset="0"/>
                  </a:rPr>
                  <a:t>简单可扩展性、高可靠性和便利性特性的商业云存储服务商，提供部署支持和运营与维护 (O&amp;M) 服务。</a:t>
                </a:r>
                <a:endParaRPr lang="zh-CN" altLang="en-US" sz="1600">
                  <a:latin typeface="思源黑体 CN Normal" charset="0"/>
                  <a:ea typeface="思源黑体 CN Normal" charset="0"/>
                  <a:cs typeface="思源黑体 CN Normal" charset="0"/>
                </a:endParaRPr>
              </a:p>
            </p:txBody>
          </p:sp>
        </p:grpSp>
        <p:grpSp>
          <p:nvGrpSpPr>
            <p:cNvPr id="11" name="组合 10"/>
            <p:cNvGrpSpPr/>
            <p:nvPr/>
          </p:nvGrpSpPr>
          <p:grpSpPr>
            <a:xfrm>
              <a:off x="1623" y="5761"/>
              <a:ext cx="15329" cy="1604"/>
              <a:chOff x="1627" y="5454"/>
              <a:chExt cx="15329" cy="1604"/>
            </a:xfrm>
            <a:solidFill>
              <a:schemeClr val="accent5">
                <a:lumMod val="90000"/>
              </a:schemeClr>
            </a:solidFill>
          </p:grpSpPr>
          <p:sp>
            <p:nvSpPr>
              <p:cNvPr id="6" name="圆角矩形 5"/>
              <p:cNvSpPr/>
              <p:nvPr/>
            </p:nvSpPr>
            <p:spPr>
              <a:xfrm>
                <a:off x="1627" y="5454"/>
                <a:ext cx="15329" cy="1604"/>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zh-CN" altLang="en-US" b="1" dirty="0">
                    <a:solidFill>
                      <a:schemeClr val="tx1"/>
                    </a:solidFill>
                    <a:latin typeface="思源黑体 CN Normal" charset="0"/>
                    <a:ea typeface="思源黑体 CN Normal" charset="0"/>
                    <a:sym typeface="+mn-ea"/>
                  </a:rPr>
                  <a:t>自建存储</a:t>
                </a:r>
                <a:endParaRPr lang="zh-CN" altLang="en-US" b="1" dirty="0">
                  <a:solidFill>
                    <a:schemeClr val="tx1"/>
                  </a:solidFill>
                  <a:latin typeface="思源黑体 CN Normal" charset="0"/>
                  <a:ea typeface="思源黑体 CN Normal" charset="0"/>
                  <a:sym typeface="+mn-ea"/>
                </a:endParaRPr>
              </a:p>
            </p:txBody>
          </p:sp>
          <p:sp>
            <p:nvSpPr>
              <p:cNvPr id="23" name="文本框 22"/>
              <p:cNvSpPr txBox="1"/>
              <p:nvPr/>
            </p:nvSpPr>
            <p:spPr>
              <a:xfrm>
                <a:off x="4423" y="5845"/>
                <a:ext cx="11492" cy="926"/>
              </a:xfrm>
              <a:prstGeom prst="rect">
                <a:avLst/>
              </a:prstGeom>
              <a:grpFill/>
              <a:ln>
                <a:solidFill>
                  <a:schemeClr val="accent1"/>
                </a:solidFill>
              </a:ln>
            </p:spPr>
            <p:txBody>
              <a:bodyPr wrap="square" rtlCol="0">
                <a:spAutoFit/>
              </a:bodyPr>
              <a:p>
                <a:r>
                  <a:rPr lang="zh-CN" altLang="en-US" sz="1600">
                    <a:latin typeface="思源黑体 CN Normal" charset="0"/>
                    <a:ea typeface="思源黑体 CN Normal" charset="0"/>
                    <a:cs typeface="思源黑体 CN Normal" charset="0"/>
                    <a:sym typeface="+mn-ea"/>
                  </a:rPr>
                  <a:t>块存储解决方案：</a:t>
                </a:r>
                <a:r>
                  <a:rPr lang="zh-CN" altLang="en-US" sz="1600">
                    <a:latin typeface="思源黑体 CN Normal" charset="0"/>
                    <a:ea typeface="思源黑体 CN Normal" charset="0"/>
                    <a:cs typeface="思源黑体 CN Normal" charset="0"/>
                  </a:rPr>
                  <a:t>Ceph RBD 和存储区域网络 (SAN) ；</a:t>
                </a:r>
                <a:r>
                  <a:rPr lang="zh-CN" altLang="en-US" sz="1600">
                    <a:latin typeface="思源黑体 CN Normal" charset="0"/>
                    <a:ea typeface="思源黑体 CN Normal" charset="0"/>
                    <a:cs typeface="思源黑体 CN Normal" charset="0"/>
                    <a:sym typeface="+mn-ea"/>
                  </a:rPr>
                  <a:t>文件存储方案：</a:t>
                </a:r>
                <a:r>
                  <a:rPr lang="zh-CN" altLang="en-US" sz="1600">
                    <a:latin typeface="思源黑体 CN Normal" charset="0"/>
                    <a:ea typeface="思源黑体 CN Normal" charset="0"/>
                    <a:cs typeface="思源黑体 CN Normal" charset="0"/>
                  </a:rPr>
                  <a:t>GlusterFS、NFS 和 CephFS 等。</a:t>
                </a:r>
                <a:endParaRPr lang="zh-CN" altLang="en-US" sz="1600">
                  <a:latin typeface="思源黑体 CN Normal" charset="0"/>
                  <a:ea typeface="思源黑体 CN Normal" charset="0"/>
                  <a:cs typeface="思源黑体 CN Normal" charset="0"/>
                </a:endParaRPr>
              </a:p>
            </p:txBody>
          </p:sp>
        </p:grpSp>
        <p:grpSp>
          <p:nvGrpSpPr>
            <p:cNvPr id="12" name="组合 11"/>
            <p:cNvGrpSpPr/>
            <p:nvPr/>
          </p:nvGrpSpPr>
          <p:grpSpPr>
            <a:xfrm>
              <a:off x="1606" y="7498"/>
              <a:ext cx="15329" cy="1604"/>
              <a:chOff x="1627" y="7233"/>
              <a:chExt cx="15329" cy="1604"/>
            </a:xfrm>
            <a:solidFill>
              <a:schemeClr val="bg2">
                <a:lumMod val="20000"/>
                <a:lumOff val="80000"/>
              </a:schemeClr>
            </a:solidFill>
          </p:grpSpPr>
          <p:sp>
            <p:nvSpPr>
              <p:cNvPr id="5" name="圆角矩形 4"/>
              <p:cNvSpPr/>
              <p:nvPr/>
            </p:nvSpPr>
            <p:spPr>
              <a:xfrm>
                <a:off x="1627" y="7233"/>
                <a:ext cx="15329" cy="1604"/>
              </a:xfrm>
              <a:prstGeom prst="roundRect">
                <a:avLst/>
              </a:prstGeom>
              <a:grp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buNone/>
                </a:pPr>
                <a:r>
                  <a:rPr lang="zh-CN" altLang="en-US" b="1">
                    <a:solidFill>
                      <a:schemeClr val="tx1"/>
                    </a:solidFill>
                    <a:latin typeface="思源黑体 CN Normal" charset="0"/>
                    <a:ea typeface="思源黑体 CN Normal" charset="0"/>
                    <a:sym typeface="+mn-ea"/>
                  </a:rPr>
                  <a:t>本地存储</a:t>
                </a:r>
                <a:endParaRPr lang="zh-CN" altLang="en-US" b="1">
                  <a:solidFill>
                    <a:schemeClr val="tx1"/>
                  </a:solidFill>
                  <a:latin typeface="思源黑体 CN Normal" charset="0"/>
                  <a:ea typeface="思源黑体 CN Normal" charset="0"/>
                  <a:sym typeface="+mn-ea"/>
                </a:endParaRPr>
              </a:p>
            </p:txBody>
          </p:sp>
          <p:sp>
            <p:nvSpPr>
              <p:cNvPr id="24" name="文本框 23"/>
              <p:cNvSpPr txBox="1"/>
              <p:nvPr/>
            </p:nvSpPr>
            <p:spPr>
              <a:xfrm>
                <a:off x="4423" y="7740"/>
                <a:ext cx="10162" cy="535"/>
              </a:xfrm>
              <a:prstGeom prst="rect">
                <a:avLst/>
              </a:prstGeom>
              <a:grpFill/>
            </p:spPr>
            <p:txBody>
              <a:bodyPr wrap="square" rtlCol="0">
                <a:spAutoFit/>
              </a:bodyPr>
              <a:p>
                <a:r>
                  <a:rPr lang="zh-CN" altLang="en-US" sz="1600">
                    <a:latin typeface="思源黑体 CN Normal" charset="0"/>
                    <a:ea typeface="思源黑体 CN Normal" charset="0"/>
                  </a:rPr>
                  <a:t>云原生系统中的边缘设备或组件，如数据库、缓存等</a:t>
                </a:r>
                <a:r>
                  <a:rPr lang="zh-CN" altLang="en-US" sz="1400">
                    <a:latin typeface="思源黑体 CN Normal" charset="0"/>
                    <a:ea typeface="思源黑体 CN Normal" charset="0"/>
                  </a:rPr>
                  <a:t>。</a:t>
                </a:r>
                <a:endParaRPr lang="zh-CN" altLang="en-US" sz="1400">
                  <a:latin typeface="思源黑体 CN Normal" charset="0"/>
                  <a:ea typeface="思源黑体 CN Normal" charset="0"/>
                </a:endParaRPr>
              </a:p>
            </p:txBody>
          </p:sp>
        </p:grpSp>
      </p:grpSp>
      <p:sp>
        <p:nvSpPr>
          <p:cNvPr id="2" name="文本框 1"/>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背景介绍</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4" name="文本框 3"/>
          <p:cNvSpPr txBox="1"/>
          <p:nvPr/>
        </p:nvSpPr>
        <p:spPr>
          <a:xfrm>
            <a:off x="885190" y="918210"/>
            <a:ext cx="10328275" cy="829945"/>
          </a:xfrm>
          <a:prstGeom prst="rect">
            <a:avLst/>
          </a:prstGeom>
          <a:noFill/>
        </p:spPr>
        <p:txBody>
          <a:bodyPr wrap="square" rtlCol="0" anchor="t">
            <a:spAutoFit/>
          </a:bodyPr>
          <a:p>
            <a:pPr marL="0" indent="0" algn="l">
              <a:lnSpc>
                <a:spcPct val="150000"/>
              </a:lnSpc>
            </a:pPr>
            <a:r>
              <a:rPr kumimoji="1" lang="zh-CN" altLang="en-US" sz="1600" dirty="0">
                <a:latin typeface="思源黑体 CN Bold" panose="020B0500000000000000" charset="-122"/>
                <a:ea typeface="思源黑体 CN Bold" panose="020B0500000000000000" charset="-122"/>
                <a:cs typeface="思源黑体 CN Bold" panose="020B0500000000000000" charset="-122"/>
                <a:sym typeface="+mn-ea"/>
              </a:rPr>
              <a:t>云存储分类：</a:t>
            </a:r>
            <a:endParaRPr kumimoji="1" lang="zh-CN" altLang="en-US" sz="1600" dirty="0">
              <a:latin typeface="思源黑体 CN Bold" panose="020B0500000000000000" charset="-122"/>
              <a:ea typeface="思源黑体 CN Bold" panose="020B0500000000000000" charset="-122"/>
              <a:cs typeface="思源黑体 CN Bold" panose="020B0500000000000000" charset="-122"/>
              <a:sym typeface="+mn-ea"/>
            </a:endParaRPr>
          </a:p>
          <a:p>
            <a:pPr marL="0" indent="0" algn="l">
              <a:lnSpc>
                <a:spcPct val="150000"/>
              </a:lnSpc>
            </a:pPr>
            <a:r>
              <a:rPr kumimoji="1" lang="en-US" altLang="zh-CN" sz="1600" dirty="0">
                <a:latin typeface="思源黑体 CN Bold" panose="020B0500000000000000" charset="-122"/>
                <a:ea typeface="思源黑体 CN Bold" panose="020B0500000000000000" charset="-122"/>
                <a:cs typeface="思源黑体 CN Bold" panose="020B0500000000000000" charset="-122"/>
                <a:sym typeface="+mn-ea"/>
              </a:rPr>
              <a:t>         </a:t>
            </a:r>
            <a:r>
              <a:rPr kumimoji="1" lang="zh-CN" altLang="en-US" sz="1600" dirty="0">
                <a:latin typeface="思源黑体 CN Bold" panose="020B0500000000000000" charset="-122"/>
                <a:ea typeface="思源黑体 CN Bold" panose="020B0500000000000000" charset="-122"/>
                <a:cs typeface="思源黑体 CN Bold" panose="020B0500000000000000" charset="-122"/>
                <a:sym typeface="+mn-ea"/>
              </a:rPr>
              <a:t>依据云存储的使用场景，存储规模，存储成本等信息，选择对应类型的云存储。</a:t>
            </a:r>
            <a:endParaRPr kumimoji="1" lang="zh-CN" altLang="en-US" sz="1600" dirty="0">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en-US" alt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Ceph </a:t>
            </a: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故障域介绍</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文本框 1"/>
          <p:cNvSpPr txBox="1"/>
          <p:nvPr/>
        </p:nvSpPr>
        <p:spPr>
          <a:xfrm>
            <a:off x="479425" y="1125220"/>
            <a:ext cx="4099560" cy="5077460"/>
          </a:xfrm>
          <a:prstGeom prst="rect">
            <a:avLst/>
          </a:prstGeom>
          <a:noFill/>
        </p:spPr>
        <p:txBody>
          <a:bodyPr wrap="square" rtlCol="0" anchor="t">
            <a:spAutoFit/>
          </a:bodyPr>
          <a:p>
            <a:pPr>
              <a:lnSpc>
                <a:spcPct val="200000"/>
              </a:lnSpc>
            </a:pPr>
            <a:r>
              <a:rPr lang="zh-CN" altLang="en-US"/>
              <a:t>‌Ceph故障域：</a:t>
            </a:r>
            <a:endParaRPr lang="zh-CN" altLang="en-US"/>
          </a:p>
          <a:p>
            <a:pPr>
              <a:lnSpc>
                <a:spcPct val="200000"/>
              </a:lnSpc>
            </a:pPr>
            <a:r>
              <a:rPr lang="en-US" altLang="zh-CN"/>
              <a:t>     </a:t>
            </a:r>
            <a:r>
              <a:rPr lang="zh-CN" altLang="en-US"/>
              <a:t>指在Ceph集群中的不同部分，用于处理设备或节点出现故障时的数据保护和恢复。</a:t>
            </a:r>
            <a:endParaRPr lang="zh-CN" altLang="en-US"/>
          </a:p>
          <a:p>
            <a:pPr>
              <a:lnSpc>
                <a:spcPct val="200000"/>
              </a:lnSpc>
            </a:pPr>
            <a:r>
              <a:rPr lang="zh-CN" altLang="en-US"/>
              <a:t> </a:t>
            </a:r>
            <a:r>
              <a:rPr lang="en-US" altLang="zh-CN"/>
              <a:t>      </a:t>
            </a:r>
            <a:r>
              <a:rPr lang="zh-CN" altLang="en-US"/>
              <a:t>通过将数据划分到不同的故障域中，即使某个故障域发生了故障，系统仍然可以继续工作，不会丢失数据或影响性能，从而确保系统的可靠性和可用性。‌</a:t>
            </a:r>
            <a:endParaRPr lang="zh-CN" altLang="en-US"/>
          </a:p>
        </p:txBody>
      </p:sp>
      <p:grpSp>
        <p:nvGrpSpPr>
          <p:cNvPr id="3" name="1928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147945" y="1196975"/>
            <a:ext cx="6410325" cy="4889500"/>
            <a:chOff x="4071000" y="1123950"/>
            <a:chExt cx="7449488" cy="5053409"/>
          </a:xfrm>
        </p:grpSpPr>
        <p:grpSp>
          <p:nvGrpSpPr>
            <p:cNvPr id="6" name="îṣļiďê"/>
            <p:cNvGrpSpPr/>
            <p:nvPr/>
          </p:nvGrpSpPr>
          <p:grpSpPr>
            <a:xfrm>
              <a:off x="4071000" y="1185888"/>
              <a:ext cx="3445268" cy="2789954"/>
              <a:chOff x="4071000" y="1185888"/>
              <a:chExt cx="3445268" cy="2789954"/>
            </a:xfrm>
          </p:grpSpPr>
          <p:sp>
            <p:nvSpPr>
              <p:cNvPr id="28" name="íslîdé" title="ry6MHxwOH8WsTKLSa514qPVJnvhhWFnRDjZGIbRZNsFBp"/>
              <p:cNvSpPr/>
              <p:nvPr/>
            </p:nvSpPr>
            <p:spPr bwMode="auto">
              <a:xfrm>
                <a:off x="493256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29" name="î$ļïḋe"/>
              <p:cNvSpPr/>
              <p:nvPr/>
            </p:nvSpPr>
            <p:spPr>
              <a:xfrm>
                <a:off x="5225961"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30" name="îṥľídé"/>
              <p:cNvSpPr txBox="1"/>
              <p:nvPr/>
            </p:nvSpPr>
            <p:spPr>
              <a:xfrm>
                <a:off x="5409811"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1</a:t>
                </a:r>
                <a:endParaRPr lang="en-US" sz="4800" b="1" dirty="0">
                  <a:solidFill>
                    <a:srgbClr val="003296"/>
                  </a:solidFill>
                  <a:latin typeface="思源黑体 CN Normal" charset="0"/>
                  <a:ea typeface="思源黑体 CN Normal" charset="0"/>
                </a:endParaRPr>
              </a:p>
            </p:txBody>
          </p:sp>
          <p:grpSp>
            <p:nvGrpSpPr>
              <p:cNvPr id="31" name="išļïďé"/>
              <p:cNvGrpSpPr/>
              <p:nvPr/>
            </p:nvGrpSpPr>
            <p:grpSpPr>
              <a:xfrm>
                <a:off x="4071000" y="2400388"/>
                <a:ext cx="3445268" cy="1575454"/>
                <a:chOff x="821646" y="2875785"/>
                <a:chExt cx="3445268" cy="1575454"/>
              </a:xfrm>
            </p:grpSpPr>
            <p:sp>
              <p:nvSpPr>
                <p:cNvPr id="32" name="íşľíďé"/>
                <p:cNvSpPr/>
                <p:nvPr/>
              </p:nvSpPr>
              <p:spPr>
                <a:xfrm>
                  <a:off x="821646" y="3085961"/>
                  <a:ext cx="3389617" cy="1365278"/>
                </a:xfrm>
                <a:prstGeom prst="snip2SameRect">
                  <a:avLst>
                    <a:gd name="adj1" fmla="val 0"/>
                    <a:gd name="adj2" fmla="val 0"/>
                  </a:avLst>
                </a:prstGeom>
                <a:ln>
                  <a:noFill/>
                </a:ln>
              </p:spPr>
              <p:txBody>
                <a:bodyPr wrap="square" anchor="t">
                  <a:noAutofit/>
                </a:bodyPr>
                <a:lstStyle/>
                <a:p>
                  <a:pPr algn="just">
                    <a:lnSpc>
                      <a:spcPct val="150000"/>
                    </a:lnSpc>
                  </a:pPr>
                  <a:r>
                    <a:rPr lang="en-US" altLang="zh-CN" sz="1200" dirty="0">
                      <a:latin typeface="思源黑体 CN Normal" charset="0"/>
                      <a:ea typeface="思源黑体 CN Normal" charset="0"/>
                      <a:cs typeface="思源黑体 CN Normal" charset="0"/>
                    </a:rPr>
                    <a:t> </a:t>
                  </a:r>
                  <a:endParaRPr lang="zh-CN" altLang="en-US" sz="1200" dirty="0">
                    <a:latin typeface="思源黑体 CN Normal" charset="0"/>
                    <a:ea typeface="思源黑体 CN Normal" charset="0"/>
                    <a:cs typeface="思源黑体 CN Normal" charset="0"/>
                  </a:endParaRPr>
                </a:p>
                <a:p>
                  <a:pPr algn="just">
                    <a:lnSpc>
                      <a:spcPct val="150000"/>
                    </a:lnSpc>
                  </a:pPr>
                  <a:endParaRPr lang="zh-CN" altLang="en-US" sz="1200" dirty="0">
                    <a:latin typeface="思源黑体 CN Normal" charset="0"/>
                    <a:ea typeface="思源黑体 CN Normal" charset="0"/>
                    <a:cs typeface="思源黑体 CN Normal" charset="0"/>
                  </a:endParaRPr>
                </a:p>
              </p:txBody>
            </p:sp>
            <p:sp>
              <p:nvSpPr>
                <p:cNvPr id="33" name="ïŝļîḑê"/>
                <p:cNvSpPr txBox="1"/>
                <p:nvPr/>
              </p:nvSpPr>
              <p:spPr bwMode="auto">
                <a:xfrm>
                  <a:off x="876991" y="2875785"/>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latin typeface="思源黑体 CN Normal" charset="0"/>
                      <a:ea typeface="思源黑体 CN Normal" charset="0"/>
                      <a:cs typeface="思源黑体 CN Normal" charset="0"/>
                    </a:rPr>
                    <a:t>提高数据可靠性</a:t>
                  </a:r>
                  <a:endParaRPr lang="zh-CN" altLang="en-US" sz="2000" b="1" dirty="0">
                    <a:latin typeface="思源黑体 CN Normal" charset="0"/>
                    <a:ea typeface="思源黑体 CN Normal" charset="0"/>
                    <a:cs typeface="思源黑体 CN Normal" charset="0"/>
                  </a:endParaRPr>
                </a:p>
              </p:txBody>
            </p:sp>
          </p:grpSp>
        </p:grpSp>
        <p:grpSp>
          <p:nvGrpSpPr>
            <p:cNvPr id="7" name="îṣ1ïďè"/>
            <p:cNvGrpSpPr/>
            <p:nvPr/>
          </p:nvGrpSpPr>
          <p:grpSpPr>
            <a:xfrm>
              <a:off x="8101047" y="1185888"/>
              <a:ext cx="3389923" cy="1602402"/>
              <a:chOff x="8101047" y="1185888"/>
              <a:chExt cx="3389923" cy="1602402"/>
            </a:xfrm>
          </p:grpSpPr>
          <p:sp>
            <p:nvSpPr>
              <p:cNvPr id="22" name="íŝļïdè" title="ry6MHxwOH8WsTKLSa514qPVJnvhhWFnRDjZGIbRZNsFBp"/>
              <p:cNvSpPr/>
              <p:nvPr/>
            </p:nvSpPr>
            <p:spPr bwMode="auto">
              <a:xfrm>
                <a:off x="899212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23" name="ïs1íďé"/>
              <p:cNvSpPr/>
              <p:nvPr/>
            </p:nvSpPr>
            <p:spPr>
              <a:xfrm>
                <a:off x="9285526"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24" name="isļíḓé"/>
              <p:cNvSpPr txBox="1"/>
              <p:nvPr/>
            </p:nvSpPr>
            <p:spPr>
              <a:xfrm>
                <a:off x="9469376"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2</a:t>
                </a:r>
                <a:endParaRPr lang="en-US" sz="4800" b="1" dirty="0">
                  <a:solidFill>
                    <a:srgbClr val="003296"/>
                  </a:solidFill>
                  <a:latin typeface="思源黑体 CN Normal" charset="0"/>
                  <a:ea typeface="思源黑体 CN Normal" charset="0"/>
                </a:endParaRPr>
              </a:p>
            </p:txBody>
          </p:sp>
          <p:sp>
            <p:nvSpPr>
              <p:cNvPr id="27" name="işlîḓè"/>
              <p:cNvSpPr txBox="1"/>
              <p:nvPr/>
            </p:nvSpPr>
            <p:spPr bwMode="auto">
              <a:xfrm>
                <a:off x="8101047" y="2351823"/>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latin typeface="思源黑体 CN Normal" charset="0"/>
                    <a:ea typeface="思源黑体 CN Normal" charset="0"/>
                    <a:cs typeface="思源黑体 CN Normal" charset="0"/>
                  </a:rPr>
                  <a:t>提高容错能力</a:t>
                </a:r>
                <a:endParaRPr lang="zh-CN" altLang="en-US" sz="2000" b="1" dirty="0">
                  <a:latin typeface="思源黑体 CN Normal" charset="0"/>
                  <a:ea typeface="思源黑体 CN Normal" charset="0"/>
                  <a:cs typeface="思源黑体 CN Normal" charset="0"/>
                </a:endParaRPr>
              </a:p>
            </p:txBody>
          </p:sp>
        </p:grpSp>
        <p:grpSp>
          <p:nvGrpSpPr>
            <p:cNvPr id="8" name="îšļîḋé"/>
            <p:cNvGrpSpPr/>
            <p:nvPr/>
          </p:nvGrpSpPr>
          <p:grpSpPr>
            <a:xfrm>
              <a:off x="4071000" y="3789000"/>
              <a:ext cx="3389923" cy="2388359"/>
              <a:chOff x="4071000" y="1185888"/>
              <a:chExt cx="3389923" cy="2388359"/>
            </a:xfrm>
          </p:grpSpPr>
          <p:sp>
            <p:nvSpPr>
              <p:cNvPr id="16" name="ïSļîḍé" title="ry6MHxwOH8WsTKLSa514qPVJnvhhWFnRDjZGIbRZNsFBp"/>
              <p:cNvSpPr/>
              <p:nvPr/>
            </p:nvSpPr>
            <p:spPr bwMode="auto">
              <a:xfrm>
                <a:off x="493256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17" name="îṧļiḍê"/>
              <p:cNvSpPr/>
              <p:nvPr/>
            </p:nvSpPr>
            <p:spPr>
              <a:xfrm>
                <a:off x="5225961"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18" name="íSḻïḋê"/>
              <p:cNvSpPr txBox="1"/>
              <p:nvPr/>
            </p:nvSpPr>
            <p:spPr>
              <a:xfrm>
                <a:off x="5409811"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3</a:t>
                </a:r>
                <a:endParaRPr lang="en-US" sz="4800" b="1" dirty="0">
                  <a:solidFill>
                    <a:srgbClr val="003296"/>
                  </a:solidFill>
                  <a:latin typeface="思源黑体 CN Normal" charset="0"/>
                  <a:ea typeface="思源黑体 CN Normal" charset="0"/>
                </a:endParaRPr>
              </a:p>
            </p:txBody>
          </p:sp>
          <p:grpSp>
            <p:nvGrpSpPr>
              <p:cNvPr id="19" name="ïṥḻíḍè"/>
              <p:cNvGrpSpPr/>
              <p:nvPr/>
            </p:nvGrpSpPr>
            <p:grpSpPr>
              <a:xfrm>
                <a:off x="4071000" y="2390544"/>
                <a:ext cx="3389923" cy="1183703"/>
                <a:chOff x="821646" y="2865941"/>
                <a:chExt cx="3389923" cy="1183703"/>
              </a:xfrm>
            </p:grpSpPr>
            <p:sp>
              <p:nvSpPr>
                <p:cNvPr id="20" name="ïṩḻïḑè"/>
                <p:cNvSpPr/>
                <p:nvPr/>
              </p:nvSpPr>
              <p:spPr>
                <a:xfrm>
                  <a:off x="821646" y="3085714"/>
                  <a:ext cx="3389630" cy="963930"/>
                </a:xfrm>
                <a:prstGeom prst="snip2SameRect">
                  <a:avLst>
                    <a:gd name="adj1" fmla="val 0"/>
                    <a:gd name="adj2" fmla="val 0"/>
                  </a:avLst>
                </a:prstGeom>
                <a:ln>
                  <a:noFill/>
                </a:ln>
              </p:spPr>
              <p:txBody>
                <a:bodyPr wrap="square" anchor="t">
                  <a:noAutofit/>
                </a:bodyPr>
                <a:lstStyle/>
                <a:p>
                  <a:pPr algn="just">
                    <a:lnSpc>
                      <a:spcPct val="150000"/>
                    </a:lnSpc>
                  </a:pPr>
                  <a:r>
                    <a:rPr lang="en-US" sz="1200" dirty="0">
                      <a:latin typeface="思源黑体 CN Normal" charset="0"/>
                      <a:ea typeface="思源黑体 CN Normal" charset="0"/>
                      <a:cs typeface="思源黑体 CN Normal" charset="0"/>
                    </a:rPr>
                    <a:t>  </a:t>
                  </a:r>
                  <a:endParaRPr lang="zh-CN" sz="1200" dirty="0">
                    <a:latin typeface="思源黑体 CN Normal" charset="0"/>
                    <a:ea typeface="思源黑体 CN Normal" charset="0"/>
                    <a:cs typeface="思源黑体 CN Normal" charset="0"/>
                  </a:endParaRPr>
                </a:p>
              </p:txBody>
            </p:sp>
            <p:sp>
              <p:nvSpPr>
                <p:cNvPr id="21" name="ïSḷíḓe"/>
                <p:cNvSpPr txBox="1"/>
                <p:nvPr/>
              </p:nvSpPr>
              <p:spPr bwMode="auto">
                <a:xfrm>
                  <a:off x="821646" y="2865941"/>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latin typeface="思源黑体 CN Normal" charset="0"/>
                      <a:ea typeface="思源黑体 CN Normal" charset="0"/>
                      <a:cs typeface="思源黑体 CN Normal" charset="0"/>
                    </a:rPr>
                    <a:t>提高系统稳定性</a:t>
                  </a:r>
                  <a:endParaRPr lang="zh-CN" altLang="en-US" sz="2000" b="1" dirty="0">
                    <a:latin typeface="思源黑体 CN Normal" charset="0"/>
                    <a:ea typeface="思源黑体 CN Normal" charset="0"/>
                    <a:cs typeface="思源黑体 CN Normal" charset="0"/>
                  </a:endParaRPr>
                </a:p>
              </p:txBody>
            </p:sp>
          </p:grpSp>
        </p:grpSp>
        <p:grpSp>
          <p:nvGrpSpPr>
            <p:cNvPr id="9" name="íślïḍê"/>
            <p:cNvGrpSpPr/>
            <p:nvPr/>
          </p:nvGrpSpPr>
          <p:grpSpPr>
            <a:xfrm>
              <a:off x="8992127" y="3789000"/>
              <a:ext cx="1644426" cy="1350067"/>
              <a:chOff x="8992127" y="1185888"/>
              <a:chExt cx="1644426" cy="1350067"/>
            </a:xfrm>
          </p:grpSpPr>
          <p:sp>
            <p:nvSpPr>
              <p:cNvPr id="10" name="isľïḍê" title="ry6MHxwOH8WsTKLSa514qPVJnvhhWFnRDjZGIbRZNsFBp"/>
              <p:cNvSpPr/>
              <p:nvPr/>
            </p:nvSpPr>
            <p:spPr bwMode="auto">
              <a:xfrm>
                <a:off x="899212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11" name="ïṩḷiďe"/>
              <p:cNvSpPr/>
              <p:nvPr/>
            </p:nvSpPr>
            <p:spPr>
              <a:xfrm>
                <a:off x="9285526"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12" name="işḷiďê"/>
              <p:cNvSpPr txBox="1"/>
              <p:nvPr/>
            </p:nvSpPr>
            <p:spPr>
              <a:xfrm>
                <a:off x="9469376"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4</a:t>
                </a:r>
                <a:endParaRPr lang="en-US" sz="4800" b="1" dirty="0">
                  <a:solidFill>
                    <a:srgbClr val="003296"/>
                  </a:solidFill>
                  <a:latin typeface="思源黑体 CN Normal" charset="0"/>
                  <a:ea typeface="思源黑体 CN Normal" charset="0"/>
                </a:endParaRPr>
              </a:p>
            </p:txBody>
          </p:sp>
        </p:grpSp>
        <p:cxnSp>
          <p:nvCxnSpPr>
            <p:cNvPr id="36" name="直接连接符 35"/>
            <p:cNvCxnSpPr/>
            <p:nvPr/>
          </p:nvCxnSpPr>
          <p:spPr>
            <a:xfrm>
              <a:off x="4251000" y="3564000"/>
              <a:ext cx="7269488" cy="0"/>
            </a:xfrm>
            <a:prstGeom prst="line">
              <a:avLst/>
            </a:prstGeom>
            <a:ln w="3175" cap="rnd">
              <a:gradFill flip="none" rotWithShape="1">
                <a:gsLst>
                  <a:gs pos="0">
                    <a:schemeClr val="bg1">
                      <a:lumMod val="75000"/>
                      <a:alpha val="0"/>
                    </a:schemeClr>
                  </a:gs>
                  <a:gs pos="50000">
                    <a:srgbClr val="003296"/>
                  </a:gs>
                  <a:gs pos="100000">
                    <a:schemeClr val="bg1">
                      <a:lumMod val="75000"/>
                      <a:alpha val="0"/>
                    </a:schemeClr>
                  </a:gs>
                </a:gsLst>
                <a:lin ang="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7640775" y="1123950"/>
              <a:ext cx="0" cy="5019675"/>
            </a:xfrm>
            <a:prstGeom prst="line">
              <a:avLst/>
            </a:prstGeom>
            <a:ln w="3175" cap="rnd">
              <a:gradFill flip="none" rotWithShape="1">
                <a:gsLst>
                  <a:gs pos="0">
                    <a:schemeClr val="bg1">
                      <a:lumMod val="75000"/>
                      <a:alpha val="0"/>
                    </a:schemeClr>
                  </a:gs>
                  <a:gs pos="50000">
                    <a:srgbClr val="003296"/>
                  </a:gs>
                  <a:gs pos="100000">
                    <a:schemeClr val="bg1">
                      <a:lumMod val="75000"/>
                      <a:alpha val="0"/>
                    </a:schemeClr>
                  </a:gs>
                </a:gsLst>
                <a:lin ang="540000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9" name="ïSḷíḓe"/>
          <p:cNvSpPr txBox="1"/>
          <p:nvPr/>
        </p:nvSpPr>
        <p:spPr bwMode="auto">
          <a:xfrm>
            <a:off x="8615680" y="4965931"/>
            <a:ext cx="2917047" cy="4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latin typeface="思源黑体 CN Normal" charset="0"/>
                <a:ea typeface="思源黑体 CN Normal" charset="0"/>
                <a:cs typeface="思源黑体 CN Normal" charset="0"/>
              </a:rPr>
              <a:t>降低运维难度</a:t>
            </a:r>
            <a:endParaRPr lang="zh-CN" altLang="en-US" sz="2000" b="1" dirty="0">
              <a:latin typeface="思源黑体 CN Normal" charset="0"/>
              <a:ea typeface="思源黑体 CN Normal" charset="0"/>
              <a:cs typeface="思源黑体 CN Norm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en-US" alt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Ceph </a:t>
            </a: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故障域介绍</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文本框 1"/>
          <p:cNvSpPr txBox="1"/>
          <p:nvPr/>
        </p:nvSpPr>
        <p:spPr>
          <a:xfrm>
            <a:off x="443865" y="1089025"/>
            <a:ext cx="3120390" cy="3969385"/>
          </a:xfrm>
          <a:prstGeom prst="rect">
            <a:avLst/>
          </a:prstGeom>
          <a:noFill/>
        </p:spPr>
        <p:txBody>
          <a:bodyPr wrap="square" rtlCol="0" anchor="t">
            <a:spAutoFit/>
          </a:bodyPr>
          <a:p>
            <a:pPr>
              <a:lnSpc>
                <a:spcPct val="200000"/>
              </a:lnSpc>
            </a:pPr>
            <a:r>
              <a:rPr lang="zh-CN" altLang="en-US" b="1"/>
              <a:t>故障域分类</a:t>
            </a:r>
            <a:br>
              <a:rPr lang="zh-CN" altLang="en-US"/>
            </a:br>
            <a:r>
              <a:rPr lang="en-US" altLang="zh-CN"/>
              <a:t>        </a:t>
            </a:r>
            <a:r>
              <a:rPr lang="zh-CN" altLang="en-US"/>
              <a:t>需根据</a:t>
            </a:r>
            <a:r>
              <a:rPr lang="en-US" altLang="zh-CN"/>
              <a:t>Ceph</a:t>
            </a:r>
            <a:r>
              <a:rPr lang="zh-CN" altLang="en-US"/>
              <a:t>集群规模、硬件管理需求，以及所使用存储池、存储数据特性等各种条件，选择合理的故障域类型。</a:t>
            </a:r>
            <a:br>
              <a:rPr lang="zh-CN" altLang="en-US"/>
            </a:br>
            <a:endParaRPr lang="zh-CN" altLang="en-US"/>
          </a:p>
        </p:txBody>
      </p:sp>
      <p:graphicFrame>
        <p:nvGraphicFramePr>
          <p:cNvPr id="3" name="表格 2"/>
          <p:cNvGraphicFramePr/>
          <p:nvPr/>
        </p:nvGraphicFramePr>
        <p:xfrm>
          <a:off x="3755390" y="873125"/>
          <a:ext cx="7909560" cy="5408295"/>
        </p:xfrm>
        <a:graphic>
          <a:graphicData uri="http://schemas.openxmlformats.org/drawingml/2006/table">
            <a:tbl>
              <a:tblPr firstRow="1" bandRow="1">
                <a:tableStyleId>{5C22544A-7EE6-4342-B048-85BDC9FD1C3A}</a:tableStyleId>
              </a:tblPr>
              <a:tblGrid>
                <a:gridCol w="1266190"/>
                <a:gridCol w="1817370"/>
                <a:gridCol w="4826000"/>
              </a:tblGrid>
              <a:tr h="600710">
                <a:tc>
                  <a:txBody>
                    <a:bodyPr/>
                    <a:p>
                      <a:pPr algn="ctr">
                        <a:buNone/>
                      </a:pPr>
                      <a:r>
                        <a:rPr lang="en-US" altLang="zh-CN" b="1">
                          <a:solidFill>
                            <a:schemeClr val="tx1"/>
                          </a:solidFill>
                        </a:rPr>
                        <a:t>type id</a:t>
                      </a:r>
                      <a:endParaRPr lang="en-US" altLang="zh-CN" b="1">
                        <a:solidFill>
                          <a:schemeClr val="tx1"/>
                        </a:solidFill>
                      </a:endParaRPr>
                    </a:p>
                  </a:txBody>
                  <a:tcPr/>
                </a:tc>
                <a:tc>
                  <a:txBody>
                    <a:bodyPr/>
                    <a:p>
                      <a:pPr algn="ctr">
                        <a:buNone/>
                      </a:pPr>
                      <a:r>
                        <a:rPr lang="en-US" altLang="zh-CN" b="1">
                          <a:solidFill>
                            <a:schemeClr val="tx1"/>
                          </a:solidFill>
                        </a:rPr>
                        <a:t> </a:t>
                      </a:r>
                      <a:r>
                        <a:rPr lang="zh-CN" altLang="en-US" b="1">
                          <a:solidFill>
                            <a:schemeClr val="tx1"/>
                          </a:solidFill>
                        </a:rPr>
                        <a:t>类型</a:t>
                      </a:r>
                      <a:endParaRPr lang="zh-CN" altLang="en-US" b="1">
                        <a:solidFill>
                          <a:schemeClr val="tx1"/>
                        </a:solidFill>
                      </a:endParaRPr>
                    </a:p>
                  </a:txBody>
                  <a:tcPr/>
                </a:tc>
                <a:tc>
                  <a:txBody>
                    <a:bodyPr/>
                    <a:p>
                      <a:pPr algn="ctr">
                        <a:buNone/>
                      </a:pPr>
                      <a:r>
                        <a:rPr lang="zh-CN" altLang="en-US" b="1">
                          <a:solidFill>
                            <a:schemeClr val="tx1"/>
                          </a:solidFill>
                        </a:rPr>
                        <a:t>说明</a:t>
                      </a:r>
                      <a:endParaRPr lang="zh-CN" altLang="en-US" b="1">
                        <a:solidFill>
                          <a:schemeClr val="tx1"/>
                        </a:solidFill>
                      </a:endParaRPr>
                    </a:p>
                  </a:txBody>
                  <a:tcPr/>
                </a:tc>
              </a:tr>
              <a:tr h="408940">
                <a:tc>
                  <a:txBody>
                    <a:bodyPr/>
                    <a:p>
                      <a:pPr algn="ctr">
                        <a:buNone/>
                      </a:pPr>
                      <a:r>
                        <a:rPr lang="en-US" altLang="zh-CN"/>
                        <a:t>0</a:t>
                      </a:r>
                      <a:endParaRPr lang="en-US" altLang="zh-CN"/>
                    </a:p>
                  </a:txBody>
                  <a:tcPr/>
                </a:tc>
                <a:tc>
                  <a:txBody>
                    <a:bodyPr/>
                    <a:p>
                      <a:pPr algn="ctr">
                        <a:buNone/>
                      </a:pPr>
                      <a:r>
                        <a:rPr lang="zh-CN" altLang="en-US" sz="1800">
                          <a:sym typeface="+mn-ea"/>
                        </a:rPr>
                        <a:t>osd</a:t>
                      </a:r>
                      <a:endParaRPr lang="zh-CN" altLang="en-US"/>
                    </a:p>
                  </a:txBody>
                  <a:tcPr/>
                </a:tc>
                <a:tc>
                  <a:txBody>
                    <a:bodyPr/>
                    <a:p>
                      <a:pPr>
                        <a:buNone/>
                      </a:pPr>
                      <a:r>
                        <a:rPr lang="zh-CN" altLang="en-US"/>
                        <a:t>守护进程，对应到一个磁盘设备</a:t>
                      </a:r>
                      <a:endParaRPr lang="zh-CN" altLang="en-US"/>
                    </a:p>
                  </a:txBody>
                  <a:tcPr/>
                </a:tc>
              </a:tr>
              <a:tr h="382905">
                <a:tc>
                  <a:txBody>
                    <a:bodyPr/>
                    <a:p>
                      <a:pPr algn="ctr">
                        <a:buNone/>
                      </a:pPr>
                      <a:r>
                        <a:rPr lang="en-US" altLang="zh-CN"/>
                        <a:t>1</a:t>
                      </a:r>
                      <a:endParaRPr lang="en-US" altLang="zh-CN"/>
                    </a:p>
                  </a:txBody>
                  <a:tcPr/>
                </a:tc>
                <a:tc>
                  <a:txBody>
                    <a:bodyPr/>
                    <a:p>
                      <a:pPr algn="ctr">
                        <a:buNone/>
                      </a:pPr>
                      <a:r>
                        <a:rPr lang="en-US" altLang="zh-CN"/>
                        <a:t>host</a:t>
                      </a:r>
                      <a:endParaRPr lang="en-US" altLang="zh-CN"/>
                    </a:p>
                  </a:txBody>
                  <a:tcPr/>
                </a:tc>
                <a:tc>
                  <a:txBody>
                    <a:bodyPr/>
                    <a:p>
                      <a:pPr>
                        <a:buNone/>
                      </a:pPr>
                      <a:r>
                        <a:rPr lang="zh-CN" altLang="en-US"/>
                        <a:t>主机</a:t>
                      </a:r>
                      <a:endParaRPr lang="zh-CN" altLang="en-US"/>
                    </a:p>
                  </a:txBody>
                  <a:tcPr/>
                </a:tc>
              </a:tr>
              <a:tr h="383540">
                <a:tc>
                  <a:txBody>
                    <a:bodyPr/>
                    <a:p>
                      <a:pPr algn="ctr">
                        <a:buNone/>
                      </a:pPr>
                      <a:r>
                        <a:rPr lang="en-US" altLang="zh-CN"/>
                        <a:t>2</a:t>
                      </a:r>
                      <a:endParaRPr lang="en-US" altLang="zh-CN"/>
                    </a:p>
                  </a:txBody>
                  <a:tcPr/>
                </a:tc>
                <a:tc>
                  <a:txBody>
                    <a:bodyPr/>
                    <a:p>
                      <a:pPr algn="ctr">
                        <a:buNone/>
                      </a:pPr>
                      <a:r>
                        <a:rPr lang="zh-CN" altLang="en-US" sz="1800">
                          <a:sym typeface="+mn-ea"/>
                        </a:rPr>
                        <a:t>chassis </a:t>
                      </a:r>
                      <a:endParaRPr lang="zh-CN" altLang="en-US"/>
                    </a:p>
                  </a:txBody>
                  <a:tcPr/>
                </a:tc>
                <a:tc>
                  <a:txBody>
                    <a:bodyPr/>
                    <a:p>
                      <a:pPr>
                        <a:buNone/>
                      </a:pPr>
                      <a:r>
                        <a:rPr lang="zh-CN" altLang="en-US" sz="1800">
                          <a:sym typeface="+mn-ea"/>
                        </a:rPr>
                        <a:t>刀片服务器</a:t>
                      </a:r>
                      <a:endParaRPr lang="zh-CN" altLang="en-US"/>
                    </a:p>
                  </a:txBody>
                  <a:tcPr/>
                </a:tc>
              </a:tr>
              <a:tr h="409575">
                <a:tc>
                  <a:txBody>
                    <a:bodyPr/>
                    <a:p>
                      <a:pPr algn="ctr">
                        <a:buNone/>
                      </a:pPr>
                      <a:r>
                        <a:rPr lang="en-US" altLang="zh-CN"/>
                        <a:t>3</a:t>
                      </a:r>
                      <a:endParaRPr lang="en-US" altLang="zh-CN"/>
                    </a:p>
                  </a:txBody>
                  <a:tcPr/>
                </a:tc>
                <a:tc>
                  <a:txBody>
                    <a:bodyPr/>
                    <a:p>
                      <a:pPr algn="ctr">
                        <a:buNone/>
                      </a:pPr>
                      <a:r>
                        <a:rPr lang="zh-CN" altLang="en-US" sz="1800">
                          <a:sym typeface="+mn-ea"/>
                        </a:rPr>
                        <a:t>rack </a:t>
                      </a:r>
                      <a:endParaRPr lang="zh-CN" altLang="en-US"/>
                    </a:p>
                  </a:txBody>
                  <a:tcPr/>
                </a:tc>
                <a:tc>
                  <a:txBody>
                    <a:bodyPr/>
                    <a:p>
                      <a:pPr>
                        <a:buNone/>
                      </a:pPr>
                      <a:r>
                        <a:rPr lang="zh-CN" altLang="en-US" sz="1800">
                          <a:sym typeface="+mn-ea"/>
                        </a:rPr>
                        <a:t>包含若干个服务器的机柜/机架</a:t>
                      </a:r>
                      <a:endParaRPr lang="zh-CN" altLang="en-US"/>
                    </a:p>
                  </a:txBody>
                  <a:tcPr/>
                </a:tc>
              </a:tr>
              <a:tr h="408940">
                <a:tc>
                  <a:txBody>
                    <a:bodyPr/>
                    <a:p>
                      <a:pPr algn="ctr">
                        <a:buNone/>
                      </a:pPr>
                      <a:r>
                        <a:rPr lang="en-US" altLang="zh-CN"/>
                        <a:t>4</a:t>
                      </a:r>
                      <a:endParaRPr lang="en-US" altLang="zh-CN"/>
                    </a:p>
                  </a:txBody>
                  <a:tcPr/>
                </a:tc>
                <a:tc>
                  <a:txBody>
                    <a:bodyPr/>
                    <a:p>
                      <a:pPr algn="ctr">
                        <a:buNone/>
                      </a:pPr>
                      <a:r>
                        <a:rPr lang="zh-CN" altLang="en-US" sz="1800">
                          <a:sym typeface="+mn-ea"/>
                        </a:rPr>
                        <a:t>row </a:t>
                      </a:r>
                      <a:endParaRPr lang="zh-CN" altLang="en-US"/>
                    </a:p>
                  </a:txBody>
                  <a:tcPr/>
                </a:tc>
                <a:tc>
                  <a:txBody>
                    <a:bodyPr/>
                    <a:p>
                      <a:pPr>
                        <a:buNone/>
                      </a:pPr>
                      <a:r>
                        <a:rPr lang="zh-CN" altLang="en-US" sz="1800">
                          <a:sym typeface="+mn-ea"/>
                        </a:rPr>
                        <a:t>包含若干个机柜的一排机柜</a:t>
                      </a:r>
                      <a:endParaRPr lang="zh-CN" altLang="en-US"/>
                    </a:p>
                  </a:txBody>
                  <a:tcPr/>
                </a:tc>
              </a:tr>
              <a:tr h="408940">
                <a:tc>
                  <a:txBody>
                    <a:bodyPr/>
                    <a:p>
                      <a:pPr algn="ctr">
                        <a:buNone/>
                      </a:pPr>
                      <a:r>
                        <a:rPr lang="en-US" altLang="zh-CN"/>
                        <a:t>5</a:t>
                      </a:r>
                      <a:endParaRPr lang="en-US" altLang="zh-CN"/>
                    </a:p>
                  </a:txBody>
                  <a:tcPr/>
                </a:tc>
                <a:tc>
                  <a:txBody>
                    <a:bodyPr/>
                    <a:p>
                      <a:pPr algn="ctr">
                        <a:buNone/>
                      </a:pPr>
                      <a:r>
                        <a:rPr lang="zh-CN" altLang="en-US" sz="1800">
                          <a:sym typeface="+mn-ea"/>
                        </a:rPr>
                        <a:t>pdu </a:t>
                      </a:r>
                      <a:endParaRPr lang="zh-CN" altLang="en-US"/>
                    </a:p>
                  </a:txBody>
                  <a:tcPr/>
                </a:tc>
                <a:tc>
                  <a:txBody>
                    <a:bodyPr/>
                    <a:p>
                      <a:pPr>
                        <a:buNone/>
                      </a:pPr>
                      <a:r>
                        <a:rPr lang="zh-CN" altLang="en-US" sz="1800">
                          <a:sym typeface="+mn-ea"/>
                        </a:rPr>
                        <a:t>机柜的接入电源插座</a:t>
                      </a:r>
                      <a:endParaRPr lang="zh-CN" altLang="en-US"/>
                    </a:p>
                  </a:txBody>
                  <a:tcPr/>
                </a:tc>
              </a:tr>
              <a:tr h="410210">
                <a:tc>
                  <a:txBody>
                    <a:bodyPr/>
                    <a:p>
                      <a:pPr algn="ctr">
                        <a:buNone/>
                      </a:pPr>
                      <a:r>
                        <a:rPr lang="en-US" altLang="zh-CN"/>
                        <a:t>6</a:t>
                      </a:r>
                      <a:endParaRPr lang="en-US" altLang="zh-CN"/>
                    </a:p>
                  </a:txBody>
                  <a:tcPr/>
                </a:tc>
                <a:tc>
                  <a:txBody>
                    <a:bodyPr/>
                    <a:p>
                      <a:pPr algn="ctr">
                        <a:buNone/>
                      </a:pPr>
                      <a:r>
                        <a:rPr lang="zh-CN" altLang="en-US" sz="1800">
                          <a:sym typeface="+mn-ea"/>
                        </a:rPr>
                        <a:t>pod </a:t>
                      </a:r>
                      <a:endParaRPr lang="zh-CN" altLang="en-US"/>
                    </a:p>
                  </a:txBody>
                  <a:tcPr/>
                </a:tc>
                <a:tc>
                  <a:txBody>
                    <a:bodyPr/>
                    <a:p>
                      <a:pPr>
                        <a:buNone/>
                      </a:pPr>
                      <a:r>
                        <a:rPr lang="zh-CN" altLang="en-US" sz="1800">
                          <a:sym typeface="+mn-ea"/>
                        </a:rPr>
                        <a:t>一个机房中的若干个小房间</a:t>
                      </a:r>
                      <a:endParaRPr lang="zh-CN" altLang="en-US"/>
                    </a:p>
                  </a:txBody>
                  <a:tcPr/>
                </a:tc>
              </a:tr>
              <a:tr h="382905">
                <a:tc>
                  <a:txBody>
                    <a:bodyPr/>
                    <a:p>
                      <a:pPr algn="ctr">
                        <a:buNone/>
                      </a:pPr>
                      <a:r>
                        <a:rPr lang="en-US" altLang="zh-CN"/>
                        <a:t>7</a:t>
                      </a:r>
                      <a:endParaRPr lang="en-US" altLang="zh-CN"/>
                    </a:p>
                  </a:txBody>
                  <a:tcPr/>
                </a:tc>
                <a:tc>
                  <a:txBody>
                    <a:bodyPr/>
                    <a:p>
                      <a:pPr algn="ctr">
                        <a:buNone/>
                      </a:pPr>
                      <a:r>
                        <a:rPr lang="zh-CN" altLang="en-US" sz="1800">
                          <a:sym typeface="+mn-ea"/>
                        </a:rPr>
                        <a:t>room </a:t>
                      </a:r>
                      <a:endParaRPr lang="zh-CN" altLang="en-US"/>
                    </a:p>
                  </a:txBody>
                  <a:tcPr/>
                </a:tc>
                <a:tc>
                  <a:txBody>
                    <a:bodyPr/>
                    <a:p>
                      <a:pPr>
                        <a:buNone/>
                      </a:pPr>
                      <a:r>
                        <a:rPr lang="zh-CN" altLang="en-US"/>
                        <a:t>机房</a:t>
                      </a:r>
                      <a:endParaRPr lang="zh-CN" altLang="en-US"/>
                    </a:p>
                  </a:txBody>
                  <a:tcPr/>
                </a:tc>
              </a:tr>
              <a:tr h="462280">
                <a:tc>
                  <a:txBody>
                    <a:bodyPr/>
                    <a:p>
                      <a:pPr algn="ctr">
                        <a:buNone/>
                      </a:pPr>
                      <a:r>
                        <a:rPr lang="en-US" altLang="zh-CN"/>
                        <a:t>8</a:t>
                      </a:r>
                      <a:endParaRPr lang="en-US" altLang="zh-CN"/>
                    </a:p>
                  </a:txBody>
                  <a:tcPr/>
                </a:tc>
                <a:tc>
                  <a:txBody>
                    <a:bodyPr/>
                    <a:p>
                      <a:pPr algn="ctr">
                        <a:buNone/>
                      </a:pPr>
                      <a:r>
                        <a:rPr lang="zh-CN" altLang="en-US" sz="1800">
                          <a:sym typeface="+mn-ea"/>
                        </a:rPr>
                        <a:t>datacenter </a:t>
                      </a:r>
                      <a:endParaRPr lang="zh-CN" altLang="en-US"/>
                    </a:p>
                  </a:txBody>
                  <a:tcPr/>
                </a:tc>
                <a:tc>
                  <a:txBody>
                    <a:bodyPr/>
                    <a:p>
                      <a:pPr>
                        <a:buNone/>
                      </a:pPr>
                      <a:r>
                        <a:rPr lang="zh-CN" altLang="en-US"/>
                        <a:t>数据中心</a:t>
                      </a:r>
                      <a:endParaRPr lang="zh-CN" altLang="en-US"/>
                    </a:p>
                  </a:txBody>
                  <a:tcPr/>
                </a:tc>
              </a:tr>
              <a:tr h="382905">
                <a:tc>
                  <a:txBody>
                    <a:bodyPr/>
                    <a:p>
                      <a:pPr algn="ctr">
                        <a:buNone/>
                      </a:pPr>
                      <a:r>
                        <a:rPr lang="en-US" altLang="zh-CN"/>
                        <a:t>9</a:t>
                      </a:r>
                      <a:endParaRPr lang="en-US" altLang="zh-CN"/>
                    </a:p>
                  </a:txBody>
                  <a:tcPr/>
                </a:tc>
                <a:tc>
                  <a:txBody>
                    <a:bodyPr/>
                    <a:p>
                      <a:pPr algn="ctr">
                        <a:buNone/>
                      </a:pPr>
                      <a:r>
                        <a:rPr lang="zh-CN" altLang="en-US" sz="1800">
                          <a:sym typeface="+mn-ea"/>
                        </a:rPr>
                        <a:t>zone </a:t>
                      </a:r>
                      <a:endParaRPr lang="zh-CN" altLang="en-US"/>
                    </a:p>
                  </a:txBody>
                  <a:tcPr/>
                </a:tc>
                <a:tc>
                  <a:txBody>
                    <a:bodyPr/>
                    <a:p>
                      <a:pPr>
                        <a:buNone/>
                      </a:pPr>
                      <a:r>
                        <a:rPr lang="zh-CN" altLang="en-US" sz="1800">
                          <a:sym typeface="+mn-ea"/>
                        </a:rPr>
                        <a:t>区域， 地区</a:t>
                      </a:r>
                      <a:endParaRPr lang="zh-CN" altLang="en-US"/>
                    </a:p>
                  </a:txBody>
                  <a:tcPr/>
                </a:tc>
              </a:tr>
              <a:tr h="383540">
                <a:tc>
                  <a:txBody>
                    <a:bodyPr/>
                    <a:p>
                      <a:pPr algn="ctr">
                        <a:buNone/>
                      </a:pPr>
                      <a:r>
                        <a:rPr lang="en-US" altLang="zh-CN"/>
                        <a:t>10</a:t>
                      </a:r>
                      <a:endParaRPr lang="en-US" altLang="zh-CN"/>
                    </a:p>
                  </a:txBody>
                  <a:tcPr/>
                </a:tc>
                <a:tc>
                  <a:txBody>
                    <a:bodyPr/>
                    <a:p>
                      <a:pPr algn="ctr">
                        <a:buNone/>
                      </a:pPr>
                      <a:r>
                        <a:rPr lang="zh-CN" altLang="en-US" sz="1800">
                          <a:sym typeface="+mn-ea"/>
                        </a:rPr>
                        <a:t>region </a:t>
                      </a:r>
                      <a:endParaRPr lang="zh-CN" altLang="en-US"/>
                    </a:p>
                  </a:txBody>
                  <a:tcPr/>
                </a:tc>
                <a:tc>
                  <a:txBody>
                    <a:bodyPr/>
                    <a:p>
                      <a:pPr>
                        <a:buNone/>
                      </a:pPr>
                      <a:r>
                        <a:rPr lang="zh-CN" altLang="en-US" sz="1800">
                          <a:sym typeface="+mn-ea"/>
                        </a:rPr>
                        <a:t>可用域</a:t>
                      </a:r>
                      <a:endParaRPr lang="zh-CN" altLang="en-US"/>
                    </a:p>
                  </a:txBody>
                  <a:tcPr/>
                </a:tc>
              </a:tr>
              <a:tr h="382905">
                <a:tc>
                  <a:txBody>
                    <a:bodyPr/>
                    <a:p>
                      <a:pPr algn="ctr">
                        <a:buNone/>
                      </a:pPr>
                      <a:r>
                        <a:rPr lang="en-US" altLang="zh-CN"/>
                        <a:t>11</a:t>
                      </a:r>
                      <a:endParaRPr lang="en-US" altLang="zh-CN"/>
                    </a:p>
                  </a:txBody>
                  <a:tcPr/>
                </a:tc>
                <a:tc>
                  <a:txBody>
                    <a:bodyPr/>
                    <a:p>
                      <a:pPr algn="ctr">
                        <a:buNone/>
                      </a:pPr>
                      <a:r>
                        <a:rPr lang="zh-CN" altLang="en-US" sz="1800">
                          <a:sym typeface="+mn-ea"/>
                        </a:rPr>
                        <a:t>root </a:t>
                      </a:r>
                      <a:endParaRPr lang="zh-CN" altLang="en-US"/>
                    </a:p>
                  </a:txBody>
                  <a:tcPr/>
                </a:tc>
                <a:tc>
                  <a:txBody>
                    <a:bodyPr/>
                    <a:p>
                      <a:pPr>
                        <a:buNone/>
                      </a:pPr>
                      <a:r>
                        <a:rPr lang="zh-CN" altLang="en-US" sz="1800">
                          <a:sym typeface="+mn-ea"/>
                        </a:rPr>
                        <a:t>分层的最顶部， 根</a:t>
                      </a:r>
                      <a:endParaRPr lang="zh-CN" altLang="en-US"/>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en-US" alt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Ceph </a:t>
            </a: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故障域介绍</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 name="文本框 2"/>
          <p:cNvSpPr txBox="1"/>
          <p:nvPr/>
        </p:nvSpPr>
        <p:spPr>
          <a:xfrm>
            <a:off x="504825" y="836930"/>
            <a:ext cx="5302885" cy="1694180"/>
          </a:xfrm>
          <a:prstGeom prst="rect">
            <a:avLst/>
          </a:prstGeom>
          <a:noFill/>
        </p:spPr>
        <p:txBody>
          <a:bodyPr wrap="square" rtlCol="0" anchor="t">
            <a:spAutoFit/>
          </a:bodyPr>
          <a:p>
            <a:pPr>
              <a:lnSpc>
                <a:spcPts val="2500"/>
              </a:lnSpc>
            </a:pPr>
            <a:r>
              <a:rPr lang="zh-CN" altLang="en-US" b="1">
                <a:sym typeface="+mn-ea"/>
              </a:rPr>
              <a:t>故障域图例说明</a:t>
            </a:r>
            <a:endParaRPr lang="zh-CN" altLang="en-US" b="1"/>
          </a:p>
          <a:p>
            <a:pPr>
              <a:lnSpc>
                <a:spcPts val="2500"/>
              </a:lnSpc>
            </a:pPr>
            <a:r>
              <a:rPr lang="en-US" altLang="zh-CN">
                <a:sym typeface="+mn-ea"/>
              </a:rPr>
              <a:t>        Ceph</a:t>
            </a:r>
            <a:r>
              <a:rPr lang="zh-CN" altLang="en-US">
                <a:sym typeface="+mn-ea"/>
              </a:rPr>
              <a:t>集群搭建后会默认创建以主机类型（</a:t>
            </a:r>
            <a:r>
              <a:rPr lang="en-US" altLang="zh-CN">
                <a:sym typeface="+mn-ea"/>
              </a:rPr>
              <a:t>host</a:t>
            </a:r>
            <a:r>
              <a:rPr lang="zh-CN" altLang="en-US">
                <a:sym typeface="+mn-ea"/>
              </a:rPr>
              <a:t>）的故障域。集群环境规模较大，该类型故障域存在数据完整性隐患，需要依据集群规模及硬件管理方式选择对应的故障域类型。</a:t>
            </a:r>
            <a:endParaRPr lang="zh-CN" altLang="en-US">
              <a:sym typeface="+mn-ea"/>
            </a:endParaRPr>
          </a:p>
        </p:txBody>
      </p:sp>
      <p:pic>
        <p:nvPicPr>
          <p:cNvPr id="6" name="图片 5" descr="yxl_crush"/>
          <p:cNvPicPr>
            <a:picLocks noChangeAspect="1"/>
          </p:cNvPicPr>
          <p:nvPr/>
        </p:nvPicPr>
        <p:blipFill>
          <a:blip r:embed="rId1"/>
          <a:stretch>
            <a:fillRect/>
          </a:stretch>
        </p:blipFill>
        <p:spPr>
          <a:xfrm>
            <a:off x="5735955" y="791845"/>
            <a:ext cx="5833745" cy="5594350"/>
          </a:xfrm>
          <a:prstGeom prst="rect">
            <a:avLst/>
          </a:prstGeom>
        </p:spPr>
      </p:pic>
      <p:pic>
        <p:nvPicPr>
          <p:cNvPr id="7" name="图片 6" descr="截图_选择区域_20241111164732"/>
          <p:cNvPicPr>
            <a:picLocks noChangeAspect="1"/>
          </p:cNvPicPr>
          <p:nvPr/>
        </p:nvPicPr>
        <p:blipFill>
          <a:blip r:embed="rId2"/>
          <a:stretch>
            <a:fillRect/>
          </a:stretch>
        </p:blipFill>
        <p:spPr>
          <a:xfrm>
            <a:off x="767715" y="2637155"/>
            <a:ext cx="4115435" cy="37490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1928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104655" y="1133475"/>
            <a:ext cx="7449488" cy="5053409"/>
            <a:chOff x="4071000" y="1123950"/>
            <a:chExt cx="7449488" cy="5053409"/>
          </a:xfrm>
        </p:grpSpPr>
        <p:grpSp>
          <p:nvGrpSpPr>
            <p:cNvPr id="4" name="îṣļiďê"/>
            <p:cNvGrpSpPr/>
            <p:nvPr/>
          </p:nvGrpSpPr>
          <p:grpSpPr>
            <a:xfrm>
              <a:off x="4071000" y="1185888"/>
              <a:ext cx="3389923" cy="2388359"/>
              <a:chOff x="4071000" y="1185888"/>
              <a:chExt cx="3389923" cy="2388359"/>
            </a:xfrm>
          </p:grpSpPr>
          <p:sp>
            <p:nvSpPr>
              <p:cNvPr id="28" name="íslîdé" title="ry6MHxwOH8WsTKLSa514qPVJnvhhWFnRDjZGIbRZNsFBp"/>
              <p:cNvSpPr/>
              <p:nvPr/>
            </p:nvSpPr>
            <p:spPr bwMode="auto">
              <a:xfrm>
                <a:off x="493256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29" name="î$ļïḋe"/>
              <p:cNvSpPr/>
              <p:nvPr/>
            </p:nvSpPr>
            <p:spPr>
              <a:xfrm>
                <a:off x="5225961"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30" name="îṥľídé"/>
              <p:cNvSpPr txBox="1"/>
              <p:nvPr/>
            </p:nvSpPr>
            <p:spPr>
              <a:xfrm>
                <a:off x="5409811"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1</a:t>
                </a:r>
                <a:endParaRPr lang="en-US" sz="4800" b="1" dirty="0">
                  <a:solidFill>
                    <a:srgbClr val="003296"/>
                  </a:solidFill>
                  <a:latin typeface="思源黑体 CN Normal" charset="0"/>
                  <a:ea typeface="思源黑体 CN Normal" charset="0"/>
                </a:endParaRPr>
              </a:p>
            </p:txBody>
          </p:sp>
          <p:grpSp>
            <p:nvGrpSpPr>
              <p:cNvPr id="31" name="išļïďé"/>
              <p:cNvGrpSpPr/>
              <p:nvPr/>
            </p:nvGrpSpPr>
            <p:grpSpPr>
              <a:xfrm>
                <a:off x="4071000" y="2157562"/>
                <a:ext cx="3389923" cy="1416685"/>
                <a:chOff x="821646" y="2632959"/>
                <a:chExt cx="3389923" cy="1416685"/>
              </a:xfrm>
            </p:grpSpPr>
            <p:sp>
              <p:nvSpPr>
                <p:cNvPr id="32" name="íşľíďé"/>
                <p:cNvSpPr/>
                <p:nvPr/>
              </p:nvSpPr>
              <p:spPr>
                <a:xfrm>
                  <a:off x="821646" y="3085714"/>
                  <a:ext cx="3389630" cy="963930"/>
                </a:xfrm>
                <a:prstGeom prst="snip2SameRect">
                  <a:avLst>
                    <a:gd name="adj1" fmla="val 0"/>
                    <a:gd name="adj2" fmla="val 0"/>
                  </a:avLst>
                </a:prstGeom>
                <a:ln>
                  <a:noFill/>
                </a:ln>
              </p:spPr>
              <p:txBody>
                <a:bodyPr wrap="square" anchor="t">
                  <a:noAutofit/>
                </a:bodyPr>
                <a:lstStyle/>
                <a:p>
                  <a:pPr algn="just">
                    <a:lnSpc>
                      <a:spcPct val="150000"/>
                    </a:lnSpc>
                  </a:pPr>
                  <a:r>
                    <a:rPr lang="en-US" altLang="zh-CN" sz="1400" dirty="0">
                      <a:latin typeface="思源黑体 CN Normal" charset="0"/>
                      <a:ea typeface="思源黑体 CN Normal" charset="0"/>
                      <a:cs typeface="思源黑体 CN Normal" charset="0"/>
                      <a:sym typeface="+mn-ea"/>
                    </a:rPr>
                    <a:t>        </a:t>
                  </a:r>
                  <a:r>
                    <a:rPr lang="zh-CN" altLang="en-US" sz="1400" dirty="0">
                      <a:latin typeface="思源黑体 CN Normal" charset="0"/>
                      <a:ea typeface="思源黑体 CN Normal" charset="0"/>
                      <a:cs typeface="思源黑体 CN Normal" charset="0"/>
                      <a:sym typeface="+mn-ea"/>
                    </a:rPr>
                    <a:t>使用</a:t>
                  </a:r>
                  <a:r>
                    <a:rPr lang="en-US" altLang="zh-CN" sz="1400" dirty="0">
                      <a:latin typeface="思源黑体 CN Normal" charset="0"/>
                      <a:ea typeface="思源黑体 CN Normal" charset="0"/>
                      <a:cs typeface="思源黑体 CN Normal" charset="0"/>
                      <a:sym typeface="+mn-ea"/>
                    </a:rPr>
                    <a:t>Ceph</a:t>
                  </a:r>
                  <a:r>
                    <a:rPr lang="zh-CN" altLang="en-US" sz="1400" dirty="0">
                      <a:latin typeface="思源黑体 CN Normal" charset="0"/>
                      <a:ea typeface="思源黑体 CN Normal" charset="0"/>
                      <a:cs typeface="思源黑体 CN Normal" charset="0"/>
                      <a:sym typeface="+mn-ea"/>
                    </a:rPr>
                    <a:t>命令行导出已有故障域类文件</a:t>
                  </a:r>
                  <a:r>
                    <a:rPr lang="zh-CN" altLang="en-US" sz="1200" dirty="0">
                      <a:latin typeface="思源黑体 CN Normal" charset="0"/>
                      <a:ea typeface="思源黑体 CN Normal" charset="0"/>
                      <a:cs typeface="思源黑体 CN Normal" charset="0"/>
                      <a:sym typeface="+mn-ea"/>
                    </a:rPr>
                    <a:t>。</a:t>
                  </a:r>
                  <a:endParaRPr lang="zh-CN" altLang="en-US" sz="1200" dirty="0">
                    <a:latin typeface="思源黑体 CN Normal" charset="0"/>
                    <a:ea typeface="思源黑体 CN Normal" charset="0"/>
                    <a:cs typeface="思源黑体 CN Normal" charset="0"/>
                  </a:endParaRPr>
                </a:p>
                <a:p>
                  <a:pPr algn="just">
                    <a:lnSpc>
                      <a:spcPct val="150000"/>
                    </a:lnSpc>
                  </a:pPr>
                  <a:endParaRPr lang="zh-CN" altLang="en-US" sz="1200" dirty="0">
                    <a:latin typeface="思源黑体 CN Normal" charset="0"/>
                    <a:ea typeface="思源黑体 CN Normal" charset="0"/>
                    <a:cs typeface="思源黑体 CN Normal" charset="0"/>
                  </a:endParaRPr>
                </a:p>
              </p:txBody>
            </p:sp>
            <p:sp>
              <p:nvSpPr>
                <p:cNvPr id="33" name="ïŝļîḑê"/>
                <p:cNvSpPr txBox="1"/>
                <p:nvPr/>
              </p:nvSpPr>
              <p:spPr bwMode="auto">
                <a:xfrm>
                  <a:off x="821646" y="2632959"/>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solidFill>
                        <a:schemeClr val="tx1">
                          <a:lumMod val="75000"/>
                          <a:lumOff val="25000"/>
                        </a:schemeClr>
                      </a:solidFill>
                      <a:latin typeface="思源黑体 CN Normal" charset="0"/>
                      <a:ea typeface="思源黑体 CN Normal" charset="0"/>
                      <a:cs typeface="思源黑体 CN Normal" charset="0"/>
                      <a:sym typeface="+mn-ea"/>
                    </a:rPr>
                    <a:t>导出已有</a:t>
                  </a:r>
                  <a:r>
                    <a:rPr lang="en-US" altLang="zh-CN" sz="2000" b="1" dirty="0">
                      <a:solidFill>
                        <a:schemeClr val="tx1">
                          <a:lumMod val="75000"/>
                          <a:lumOff val="25000"/>
                        </a:schemeClr>
                      </a:solidFill>
                      <a:latin typeface="思源黑体 CN Normal" charset="0"/>
                      <a:ea typeface="思源黑体 CN Normal" charset="0"/>
                      <a:cs typeface="思源黑体 CN Normal" charset="0"/>
                      <a:sym typeface="+mn-ea"/>
                    </a:rPr>
                    <a:t>crush map</a:t>
                  </a:r>
                  <a:endParaRPr lang="zh-CN" altLang="en-US" sz="2000" b="1" dirty="0">
                    <a:latin typeface="思源黑体 CN Normal" charset="0"/>
                    <a:ea typeface="思源黑体 CN Normal" charset="0"/>
                    <a:cs typeface="思源黑体 CN Normal" charset="0"/>
                  </a:endParaRPr>
                </a:p>
              </p:txBody>
            </p:sp>
          </p:grpSp>
        </p:grpSp>
        <p:grpSp>
          <p:nvGrpSpPr>
            <p:cNvPr id="5" name="îṣ1ïďè"/>
            <p:cNvGrpSpPr/>
            <p:nvPr/>
          </p:nvGrpSpPr>
          <p:grpSpPr>
            <a:xfrm>
              <a:off x="8130565" y="1185888"/>
              <a:ext cx="3389923" cy="2388359"/>
              <a:chOff x="8130565" y="1185888"/>
              <a:chExt cx="3389923" cy="2388359"/>
            </a:xfrm>
          </p:grpSpPr>
          <p:sp>
            <p:nvSpPr>
              <p:cNvPr id="22" name="íŝļïdè" title="ry6MHxwOH8WsTKLSa514qPVJnvhhWFnRDjZGIbRZNsFBp"/>
              <p:cNvSpPr/>
              <p:nvPr/>
            </p:nvSpPr>
            <p:spPr bwMode="auto">
              <a:xfrm>
                <a:off x="899212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23" name="ïs1íďé"/>
              <p:cNvSpPr/>
              <p:nvPr/>
            </p:nvSpPr>
            <p:spPr>
              <a:xfrm>
                <a:off x="9285526"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24" name="isļíḓé"/>
              <p:cNvSpPr txBox="1"/>
              <p:nvPr/>
            </p:nvSpPr>
            <p:spPr>
              <a:xfrm>
                <a:off x="9469376"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2</a:t>
                </a:r>
                <a:endParaRPr lang="en-US" sz="4800" b="1" dirty="0">
                  <a:solidFill>
                    <a:srgbClr val="003296"/>
                  </a:solidFill>
                  <a:latin typeface="思源黑体 CN Normal" charset="0"/>
                  <a:ea typeface="思源黑体 CN Normal" charset="0"/>
                </a:endParaRPr>
              </a:p>
            </p:txBody>
          </p:sp>
          <p:grpSp>
            <p:nvGrpSpPr>
              <p:cNvPr id="25" name="íŝľiḍè"/>
              <p:cNvGrpSpPr/>
              <p:nvPr/>
            </p:nvGrpSpPr>
            <p:grpSpPr>
              <a:xfrm>
                <a:off x="8130565" y="2157562"/>
                <a:ext cx="3389923" cy="1416685"/>
                <a:chOff x="821646" y="2632959"/>
                <a:chExt cx="3389923" cy="1416685"/>
              </a:xfrm>
            </p:grpSpPr>
            <p:sp>
              <p:nvSpPr>
                <p:cNvPr id="26" name="i$1ídè"/>
                <p:cNvSpPr/>
                <p:nvPr/>
              </p:nvSpPr>
              <p:spPr>
                <a:xfrm>
                  <a:off x="821646" y="3085714"/>
                  <a:ext cx="3389630" cy="963930"/>
                </a:xfrm>
                <a:prstGeom prst="snip2SameRect">
                  <a:avLst>
                    <a:gd name="adj1" fmla="val 0"/>
                    <a:gd name="adj2" fmla="val 0"/>
                  </a:avLst>
                </a:prstGeom>
                <a:ln>
                  <a:noFill/>
                </a:ln>
              </p:spPr>
              <p:txBody>
                <a:bodyPr wrap="square" anchor="t">
                  <a:noAutofit/>
                </a:bodyPr>
                <a:lstStyle/>
                <a:p>
                  <a:pPr algn="just">
                    <a:lnSpc>
                      <a:spcPct val="150000"/>
                    </a:lnSpc>
                  </a:pPr>
                  <a:r>
                    <a:rPr lang="en-US" altLang="zh-CN" sz="1400">
                      <a:sym typeface="+mn-ea"/>
                    </a:rPr>
                    <a:t>        </a:t>
                  </a:r>
                  <a:r>
                    <a:rPr lang="zh-CN" altLang="en-US" sz="1400">
                      <a:sym typeface="+mn-ea"/>
                    </a:rPr>
                    <a:t>借助</a:t>
                  </a:r>
                  <a:r>
                    <a:rPr lang="en-US" altLang="zh-CN" sz="1400">
                      <a:sym typeface="+mn-ea"/>
                    </a:rPr>
                    <a:t>Ceph</a:t>
                  </a:r>
                  <a:r>
                    <a:rPr lang="zh-CN" altLang="en-US" sz="1400">
                      <a:sym typeface="+mn-ea"/>
                    </a:rPr>
                    <a:t>工具（如crushtool）反编译已导出文件并依据自己需求编辑文件。</a:t>
                  </a:r>
                  <a:endParaRPr lang="zh-CN" altLang="en-US" sz="1400"/>
                </a:p>
                <a:p>
                  <a:pPr algn="just">
                    <a:lnSpc>
                      <a:spcPct val="150000"/>
                    </a:lnSpc>
                  </a:pPr>
                  <a:endParaRPr lang="zh-CN" altLang="en-US" sz="1400" dirty="0">
                    <a:latin typeface="思源黑体 CN Normal" charset="0"/>
                    <a:ea typeface="思源黑体 CN Normal" charset="0"/>
                    <a:cs typeface="思源黑体 CN Normal" charset="0"/>
                  </a:endParaRPr>
                </a:p>
              </p:txBody>
            </p:sp>
            <p:sp>
              <p:nvSpPr>
                <p:cNvPr id="27" name="işlîḓè"/>
                <p:cNvSpPr txBox="1"/>
                <p:nvPr/>
              </p:nvSpPr>
              <p:spPr bwMode="auto">
                <a:xfrm>
                  <a:off x="821646" y="2632959"/>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solidFill>
                        <a:schemeClr val="tx1">
                          <a:lumMod val="75000"/>
                          <a:lumOff val="25000"/>
                        </a:schemeClr>
                      </a:solidFill>
                      <a:latin typeface="思源黑体 CN Normal" charset="0"/>
                      <a:ea typeface="思源黑体 CN Normal" charset="0"/>
                      <a:cs typeface="思源黑体 CN Normal" charset="0"/>
                      <a:sym typeface="+mn-ea"/>
                    </a:rPr>
                    <a:t>编辑</a:t>
                  </a:r>
                  <a:r>
                    <a:rPr lang="en-US" altLang="zh-CN" sz="2000" b="1" dirty="0">
                      <a:solidFill>
                        <a:schemeClr val="tx1">
                          <a:lumMod val="75000"/>
                          <a:lumOff val="25000"/>
                        </a:schemeClr>
                      </a:solidFill>
                      <a:latin typeface="思源黑体 CN Normal" charset="0"/>
                      <a:ea typeface="思源黑体 CN Normal" charset="0"/>
                      <a:cs typeface="思源黑体 CN Normal" charset="0"/>
                      <a:sym typeface="+mn-ea"/>
                    </a:rPr>
                    <a:t>crush map</a:t>
                  </a:r>
                  <a:endParaRPr lang="zh-CN" altLang="en-US" sz="2000" b="1" dirty="0">
                    <a:latin typeface="思源黑体 CN Normal" charset="0"/>
                    <a:ea typeface="思源黑体 CN Normal" charset="0"/>
                    <a:cs typeface="思源黑体 CN Normal" charset="0"/>
                  </a:endParaRPr>
                </a:p>
              </p:txBody>
            </p:sp>
          </p:grpSp>
        </p:grpSp>
        <p:grpSp>
          <p:nvGrpSpPr>
            <p:cNvPr id="6" name="îšļîḋé"/>
            <p:cNvGrpSpPr/>
            <p:nvPr/>
          </p:nvGrpSpPr>
          <p:grpSpPr>
            <a:xfrm>
              <a:off x="4071000" y="3789000"/>
              <a:ext cx="3389923" cy="2388359"/>
              <a:chOff x="4071000" y="1185888"/>
              <a:chExt cx="3389923" cy="2388359"/>
            </a:xfrm>
          </p:grpSpPr>
          <p:sp>
            <p:nvSpPr>
              <p:cNvPr id="16" name="ïSļîḍé" title="ry6MHxwOH8WsTKLSa514qPVJnvhhWFnRDjZGIbRZNsFBp"/>
              <p:cNvSpPr/>
              <p:nvPr/>
            </p:nvSpPr>
            <p:spPr bwMode="auto">
              <a:xfrm>
                <a:off x="4932562"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17" name="îṧļiḍê"/>
              <p:cNvSpPr/>
              <p:nvPr/>
            </p:nvSpPr>
            <p:spPr>
              <a:xfrm>
                <a:off x="5225961"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18" name="íSḻïḋê"/>
              <p:cNvSpPr txBox="1"/>
              <p:nvPr/>
            </p:nvSpPr>
            <p:spPr>
              <a:xfrm>
                <a:off x="5409811"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3</a:t>
                </a:r>
                <a:endParaRPr lang="en-US" sz="4800" b="1" dirty="0">
                  <a:solidFill>
                    <a:srgbClr val="003296"/>
                  </a:solidFill>
                  <a:latin typeface="思源黑体 CN Normal" charset="0"/>
                  <a:ea typeface="思源黑体 CN Normal" charset="0"/>
                </a:endParaRPr>
              </a:p>
            </p:txBody>
          </p:sp>
          <p:grpSp>
            <p:nvGrpSpPr>
              <p:cNvPr id="19" name="ïṥḻíḍè"/>
              <p:cNvGrpSpPr/>
              <p:nvPr/>
            </p:nvGrpSpPr>
            <p:grpSpPr>
              <a:xfrm>
                <a:off x="4071000" y="2157562"/>
                <a:ext cx="3389923" cy="1416685"/>
                <a:chOff x="821646" y="2632959"/>
                <a:chExt cx="3389923" cy="1416685"/>
              </a:xfrm>
            </p:grpSpPr>
            <p:sp>
              <p:nvSpPr>
                <p:cNvPr id="20" name="ïṩḻïḑè"/>
                <p:cNvSpPr/>
                <p:nvPr/>
              </p:nvSpPr>
              <p:spPr>
                <a:xfrm>
                  <a:off x="821646" y="3085714"/>
                  <a:ext cx="3389630" cy="963930"/>
                </a:xfrm>
                <a:prstGeom prst="snip2SameRect">
                  <a:avLst>
                    <a:gd name="adj1" fmla="val 0"/>
                    <a:gd name="adj2" fmla="val 0"/>
                  </a:avLst>
                </a:prstGeom>
                <a:ln>
                  <a:noFill/>
                </a:ln>
              </p:spPr>
              <p:txBody>
                <a:bodyPr wrap="square" anchor="t">
                  <a:noAutofit/>
                </a:bodyPr>
                <a:lstStyle/>
                <a:p>
                  <a:pPr algn="just">
                    <a:lnSpc>
                      <a:spcPct val="150000"/>
                    </a:lnSpc>
                  </a:pPr>
                  <a:endParaRPr lang="zh-CN" altLang="en-US" sz="1200" dirty="0">
                    <a:latin typeface="思源黑体 CN Normal" charset="0"/>
                    <a:ea typeface="思源黑体 CN Normal" charset="0"/>
                    <a:cs typeface="思源黑体 CN Normal" charset="0"/>
                  </a:endParaRPr>
                </a:p>
              </p:txBody>
            </p:sp>
            <p:sp>
              <p:nvSpPr>
                <p:cNvPr id="21" name="ïSḷíḓe"/>
                <p:cNvSpPr txBox="1"/>
                <p:nvPr/>
              </p:nvSpPr>
              <p:spPr bwMode="auto">
                <a:xfrm>
                  <a:off x="821646" y="2632959"/>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2000" b="1" dirty="0">
                      <a:solidFill>
                        <a:schemeClr val="tx1">
                          <a:lumMod val="75000"/>
                          <a:lumOff val="25000"/>
                        </a:schemeClr>
                      </a:solidFill>
                      <a:latin typeface="思源黑体 CN Normal" charset="0"/>
                      <a:ea typeface="思源黑体 CN Normal" charset="0"/>
                      <a:cs typeface="思源黑体 CN Normal" charset="0"/>
                      <a:sym typeface="+mn-ea"/>
                    </a:rPr>
                    <a:t>导入</a:t>
                  </a:r>
                  <a:r>
                    <a:rPr lang="en-US" altLang="zh-CN" sz="2000" b="1" dirty="0">
                      <a:solidFill>
                        <a:schemeClr val="tx1">
                          <a:lumMod val="75000"/>
                          <a:lumOff val="25000"/>
                        </a:schemeClr>
                      </a:solidFill>
                      <a:latin typeface="思源黑体 CN Normal" charset="0"/>
                      <a:ea typeface="思源黑体 CN Normal" charset="0"/>
                      <a:cs typeface="思源黑体 CN Normal" charset="0"/>
                      <a:sym typeface="+mn-ea"/>
                    </a:rPr>
                    <a:t>crush map</a:t>
                  </a:r>
                  <a:endParaRPr lang="zh-CN" altLang="en-US" sz="2000" b="1" dirty="0">
                    <a:latin typeface="思源黑体 CN Normal" charset="0"/>
                    <a:ea typeface="思源黑体 CN Normal" charset="0"/>
                    <a:cs typeface="思源黑体 CN Normal" charset="0"/>
                  </a:endParaRPr>
                </a:p>
              </p:txBody>
            </p:sp>
          </p:grpSp>
        </p:grpSp>
        <p:grpSp>
          <p:nvGrpSpPr>
            <p:cNvPr id="7" name="íślïḍê"/>
            <p:cNvGrpSpPr/>
            <p:nvPr/>
          </p:nvGrpSpPr>
          <p:grpSpPr>
            <a:xfrm>
              <a:off x="8130565" y="3789000"/>
              <a:ext cx="3389923" cy="2388359"/>
              <a:chOff x="8130565" y="1185888"/>
              <a:chExt cx="3389923" cy="2388359"/>
            </a:xfrm>
          </p:grpSpPr>
          <p:sp>
            <p:nvSpPr>
              <p:cNvPr id="10" name="isľïḍê" title="ry6MHxwOH8WsTKLSa514qPVJnvhhWFnRDjZGIbRZNsFBp"/>
              <p:cNvSpPr/>
              <p:nvPr/>
            </p:nvSpPr>
            <p:spPr bwMode="auto">
              <a:xfrm>
                <a:off x="8992127" y="1380416"/>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90000"/>
                </a:schemeClr>
              </a:solidFill>
              <a:ln>
                <a:noFill/>
              </a:ln>
            </p:spPr>
            <p:txBody>
              <a:bodyPr anchor="ctr"/>
              <a:lstStyle/>
              <a:p>
                <a:pPr algn="ctr"/>
                <a:endParaRPr>
                  <a:latin typeface="思源黑体 CN Normal" charset="0"/>
                  <a:ea typeface="思源黑体 CN Normal" charset="0"/>
                </a:endParaRPr>
              </a:p>
            </p:txBody>
          </p:sp>
          <p:sp>
            <p:nvSpPr>
              <p:cNvPr id="11" name="ïṩḷiďe"/>
              <p:cNvSpPr/>
              <p:nvPr/>
            </p:nvSpPr>
            <p:spPr>
              <a:xfrm>
                <a:off x="9285526" y="2074468"/>
                <a:ext cx="1080000" cy="36000"/>
              </a:xfrm>
              <a:prstGeom prst="rect">
                <a:avLst/>
              </a:prstGeom>
              <a:solidFill>
                <a:srgbClr val="003296"/>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endParaRPr>
                  <a:latin typeface="思源黑体 CN Normal" charset="0"/>
                  <a:ea typeface="思源黑体 CN Normal" charset="0"/>
                </a:endParaRPr>
              </a:p>
            </p:txBody>
          </p:sp>
          <p:sp>
            <p:nvSpPr>
              <p:cNvPr id="12" name="işḷiďê"/>
              <p:cNvSpPr txBox="1"/>
              <p:nvPr/>
            </p:nvSpPr>
            <p:spPr>
              <a:xfrm>
                <a:off x="9469376" y="1185888"/>
                <a:ext cx="712301" cy="923293"/>
              </a:xfrm>
              <a:prstGeom prst="rect">
                <a:avLst/>
              </a:prstGeom>
              <a:noFill/>
            </p:spPr>
            <p:txBody>
              <a:bodyPr wrap="none" lIns="182843" tIns="91422" rIns="182843" bIns="91422" anchor="ctr" anchorCtr="0">
                <a:normAutofit fontScale="90000"/>
              </a:bodyPr>
              <a:lstStyle/>
              <a:p>
                <a:pPr algn="ctr"/>
                <a:r>
                  <a:rPr lang="en-US" sz="4800" b="1" dirty="0">
                    <a:solidFill>
                      <a:srgbClr val="003296"/>
                    </a:solidFill>
                    <a:latin typeface="思源黑体 CN Normal" charset="0"/>
                    <a:ea typeface="思源黑体 CN Normal" charset="0"/>
                  </a:rPr>
                  <a:t>4</a:t>
                </a:r>
                <a:endParaRPr lang="en-US" sz="4800" b="1" dirty="0">
                  <a:solidFill>
                    <a:srgbClr val="003296"/>
                  </a:solidFill>
                  <a:latin typeface="思源黑体 CN Normal" charset="0"/>
                  <a:ea typeface="思源黑体 CN Normal" charset="0"/>
                </a:endParaRPr>
              </a:p>
            </p:txBody>
          </p:sp>
          <p:grpSp>
            <p:nvGrpSpPr>
              <p:cNvPr id="13" name="ïṥ1ïḍè"/>
              <p:cNvGrpSpPr/>
              <p:nvPr/>
            </p:nvGrpSpPr>
            <p:grpSpPr>
              <a:xfrm>
                <a:off x="8130565" y="2157562"/>
                <a:ext cx="3389923" cy="1416685"/>
                <a:chOff x="821646" y="2632959"/>
                <a:chExt cx="3389923" cy="1416685"/>
              </a:xfrm>
            </p:grpSpPr>
            <p:sp>
              <p:nvSpPr>
                <p:cNvPr id="14" name="í$ḷíḓè"/>
                <p:cNvSpPr/>
                <p:nvPr/>
              </p:nvSpPr>
              <p:spPr>
                <a:xfrm>
                  <a:off x="821646" y="3085714"/>
                  <a:ext cx="3389630" cy="963930"/>
                </a:xfrm>
                <a:prstGeom prst="snip2SameRect">
                  <a:avLst>
                    <a:gd name="adj1" fmla="val 0"/>
                    <a:gd name="adj2" fmla="val 0"/>
                  </a:avLst>
                </a:prstGeom>
                <a:ln>
                  <a:noFill/>
                </a:ln>
              </p:spPr>
              <p:txBody>
                <a:bodyPr wrap="square" anchor="t">
                  <a:noAutofit/>
                </a:bodyPr>
                <a:lstStyle/>
                <a:p>
                  <a:pPr algn="just">
                    <a:lnSpc>
                      <a:spcPct val="150000"/>
                    </a:lnSpc>
                  </a:pPr>
                  <a:r>
                    <a:rPr lang="en-US" altLang="zh-CN" sz="1400" dirty="0">
                      <a:latin typeface="思源黑体 CN Normal" charset="0"/>
                      <a:ea typeface="思源黑体 CN Normal" charset="0"/>
                      <a:cs typeface="思源黑体 CN Normal" charset="0"/>
                    </a:rPr>
                    <a:t>        </a:t>
                  </a:r>
                  <a:r>
                    <a:rPr lang="zh-CN" altLang="en-US" sz="1400" dirty="0">
                      <a:latin typeface="思源黑体 CN Normal" charset="0"/>
                      <a:ea typeface="思源黑体 CN Normal" charset="0"/>
                      <a:cs typeface="思源黑体 CN Normal" charset="0"/>
                    </a:rPr>
                    <a:t>创建</a:t>
                  </a:r>
                  <a:r>
                    <a:rPr lang="en-US" altLang="zh-CN" sz="1400" dirty="0">
                      <a:latin typeface="思源黑体 CN Normal" charset="0"/>
                      <a:ea typeface="思源黑体 CN Normal" charset="0"/>
                      <a:cs typeface="思源黑体 CN Normal" charset="0"/>
                    </a:rPr>
                    <a:t>Ceph pool</a:t>
                  </a:r>
                  <a:r>
                    <a:rPr lang="zh-CN" altLang="en-US" sz="1400" dirty="0">
                      <a:latin typeface="思源黑体 CN Normal" charset="0"/>
                      <a:ea typeface="思源黑体 CN Normal" charset="0"/>
                      <a:cs typeface="思源黑体 CN Normal" charset="0"/>
                    </a:rPr>
                    <a:t>，根据使用者对</a:t>
                  </a:r>
                  <a:r>
                    <a:rPr lang="en-US" altLang="zh-CN" sz="1400" dirty="0">
                      <a:latin typeface="思源黑体 CN Normal" charset="0"/>
                      <a:ea typeface="思源黑体 CN Normal" charset="0"/>
                      <a:cs typeface="思源黑体 CN Normal" charset="0"/>
                    </a:rPr>
                    <a:t>Ceph pool</a:t>
                  </a:r>
                  <a:r>
                    <a:rPr lang="zh-CN" altLang="en-US" sz="1400" dirty="0">
                      <a:latin typeface="思源黑体 CN Normal" charset="0"/>
                      <a:ea typeface="思源黑体 CN Normal" charset="0"/>
                      <a:cs typeface="思源黑体 CN Normal" charset="0"/>
                    </a:rPr>
                    <a:t>的用途，更新该</a:t>
                  </a:r>
                  <a:r>
                    <a:rPr lang="en-US" altLang="zh-CN" sz="1400" dirty="0">
                      <a:latin typeface="思源黑体 CN Normal" charset="0"/>
                      <a:ea typeface="思源黑体 CN Normal" charset="0"/>
                      <a:cs typeface="思源黑体 CN Normal" charset="0"/>
                    </a:rPr>
                    <a:t>pool</a:t>
                  </a:r>
                  <a:r>
                    <a:rPr lang="zh-CN" altLang="en-US" sz="1400" dirty="0">
                      <a:latin typeface="思源黑体 CN Normal" charset="0"/>
                      <a:ea typeface="思源黑体 CN Normal" charset="0"/>
                      <a:cs typeface="思源黑体 CN Normal" charset="0"/>
                    </a:rPr>
                    <a:t>的</a:t>
                  </a:r>
                  <a:r>
                    <a:rPr lang="en-US" altLang="zh-CN" sz="1400" dirty="0">
                      <a:latin typeface="思源黑体 CN Normal" charset="0"/>
                      <a:ea typeface="思源黑体 CN Normal" charset="0"/>
                      <a:cs typeface="思源黑体 CN Normal" charset="0"/>
                    </a:rPr>
                    <a:t>crush</a:t>
                  </a:r>
                  <a:r>
                    <a:rPr lang="zh-CN" altLang="en-US" sz="1400" dirty="0">
                      <a:latin typeface="思源黑体 CN Normal" charset="0"/>
                      <a:ea typeface="思源黑体 CN Normal" charset="0"/>
                      <a:cs typeface="思源黑体 CN Normal" charset="0"/>
                    </a:rPr>
                    <a:t>规则为自定义规则。</a:t>
                  </a:r>
                  <a:endParaRPr lang="zh-CN" altLang="en-US" sz="1400" dirty="0">
                    <a:latin typeface="思源黑体 CN Normal" charset="0"/>
                    <a:ea typeface="思源黑体 CN Normal" charset="0"/>
                    <a:cs typeface="思源黑体 CN Normal" charset="0"/>
                  </a:endParaRPr>
                </a:p>
              </p:txBody>
            </p:sp>
            <p:sp>
              <p:nvSpPr>
                <p:cNvPr id="15" name="íşľiďè"/>
                <p:cNvSpPr txBox="1"/>
                <p:nvPr/>
              </p:nvSpPr>
              <p:spPr bwMode="auto">
                <a:xfrm>
                  <a:off x="821646" y="2632959"/>
                  <a:ext cx="3389923" cy="43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2000" b="1" dirty="0">
                      <a:latin typeface="思源黑体 CN Normal" charset="0"/>
                      <a:ea typeface="思源黑体 CN Normal" charset="0"/>
                    </a:rPr>
                    <a:t>crush map</a:t>
                  </a:r>
                  <a:r>
                    <a:rPr lang="zh-CN" altLang="en-US" sz="2000" b="1" dirty="0">
                      <a:latin typeface="思源黑体 CN Normal" charset="0"/>
                      <a:ea typeface="思源黑体 CN Normal" charset="0"/>
                    </a:rPr>
                    <a:t>应用</a:t>
                  </a:r>
                  <a:endParaRPr lang="zh-CN" altLang="en-US" sz="2000" b="1" dirty="0">
                    <a:latin typeface="思源黑体 CN Normal" charset="0"/>
                    <a:ea typeface="思源黑体 CN Normal" charset="0"/>
                  </a:endParaRPr>
                </a:p>
              </p:txBody>
            </p:sp>
          </p:grpSp>
        </p:grpSp>
        <p:cxnSp>
          <p:nvCxnSpPr>
            <p:cNvPr id="8" name="直接连接符 7"/>
            <p:cNvCxnSpPr/>
            <p:nvPr/>
          </p:nvCxnSpPr>
          <p:spPr>
            <a:xfrm>
              <a:off x="4251000" y="3564000"/>
              <a:ext cx="7269488" cy="0"/>
            </a:xfrm>
            <a:prstGeom prst="line">
              <a:avLst/>
            </a:prstGeom>
            <a:ln w="3175" cap="rnd">
              <a:gradFill flip="none" rotWithShape="1">
                <a:gsLst>
                  <a:gs pos="0">
                    <a:schemeClr val="bg1">
                      <a:lumMod val="75000"/>
                      <a:alpha val="0"/>
                    </a:schemeClr>
                  </a:gs>
                  <a:gs pos="50000">
                    <a:srgbClr val="003296"/>
                  </a:gs>
                  <a:gs pos="100000">
                    <a:schemeClr val="bg1">
                      <a:lumMod val="75000"/>
                      <a:alpha val="0"/>
                    </a:schemeClr>
                  </a:gs>
                </a:gsLst>
                <a:lin ang="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640775" y="1123950"/>
              <a:ext cx="0" cy="5019675"/>
            </a:xfrm>
            <a:prstGeom prst="line">
              <a:avLst/>
            </a:prstGeom>
            <a:ln w="3175" cap="rnd">
              <a:gradFill flip="none" rotWithShape="1">
                <a:gsLst>
                  <a:gs pos="0">
                    <a:schemeClr val="bg1">
                      <a:lumMod val="75000"/>
                      <a:alpha val="0"/>
                    </a:schemeClr>
                  </a:gs>
                  <a:gs pos="50000">
                    <a:srgbClr val="003296"/>
                  </a:gs>
                  <a:gs pos="100000">
                    <a:schemeClr val="bg1">
                      <a:lumMod val="75000"/>
                      <a:alpha val="0"/>
                    </a:schemeClr>
                  </a:gs>
                </a:gsLst>
                <a:lin ang="5400000" scaled="1"/>
                <a:tileRect/>
              </a:gra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443865" y="1161415"/>
            <a:ext cx="3292475" cy="5077460"/>
          </a:xfrm>
          <a:prstGeom prst="rect">
            <a:avLst/>
          </a:prstGeom>
          <a:noFill/>
        </p:spPr>
        <p:txBody>
          <a:bodyPr wrap="square" rtlCol="0">
            <a:spAutoFit/>
          </a:bodyPr>
          <a:p>
            <a:pPr algn="l">
              <a:lnSpc>
                <a:spcPct val="200000"/>
              </a:lnSpc>
            </a:pPr>
            <a:r>
              <a:rPr lang="zh-CN" altLang="en-US" b="1">
                <a:sym typeface="+mn-ea"/>
              </a:rPr>
              <a:t>自定义故障域</a:t>
            </a:r>
            <a:br>
              <a:rPr lang="zh-CN" altLang="en-US">
                <a:sym typeface="+mn-ea"/>
              </a:rPr>
            </a:br>
            <a:r>
              <a:rPr lang="en-US" altLang="zh-CN">
                <a:sym typeface="+mn-ea"/>
              </a:rPr>
              <a:t>      </a:t>
            </a:r>
            <a:r>
              <a:rPr lang="zh-CN" altLang="en-US">
                <a:sym typeface="+mn-ea"/>
              </a:rPr>
              <a:t>自定义</a:t>
            </a:r>
            <a:r>
              <a:rPr lang="en-US" altLang="zh-CN">
                <a:sym typeface="+mn-ea"/>
              </a:rPr>
              <a:t>Ceph</a:t>
            </a:r>
            <a:r>
              <a:rPr lang="zh-CN" altLang="en-US">
                <a:sym typeface="+mn-ea"/>
              </a:rPr>
              <a:t>集群故障域的方式有两种，</a:t>
            </a:r>
            <a:r>
              <a:rPr lang="zh-CN" altLang="en-US">
                <a:sym typeface="+mn-ea"/>
              </a:rPr>
              <a:t>需根据实际情况酌情选择。</a:t>
            </a:r>
            <a:endParaRPr lang="zh-CN" altLang="en-US">
              <a:sym typeface="+mn-ea"/>
            </a:endParaRPr>
          </a:p>
          <a:p>
            <a:pPr marL="285750" indent="-285750" algn="l">
              <a:lnSpc>
                <a:spcPct val="200000"/>
              </a:lnSpc>
              <a:buFont typeface="Wingdings" panose="05000000000000000000" charset="0"/>
              <a:buChar char=""/>
            </a:pPr>
            <a:r>
              <a:rPr lang="zh-CN" altLang="en-US">
                <a:sym typeface="+mn-ea"/>
              </a:rPr>
              <a:t>导出已有故障域文件，编辑后再导入。</a:t>
            </a:r>
            <a:endParaRPr lang="zh-CN" altLang="en-US">
              <a:sym typeface="+mn-ea"/>
            </a:endParaRPr>
          </a:p>
          <a:p>
            <a:pPr marL="285750" indent="-285750" algn="l">
              <a:lnSpc>
                <a:spcPct val="200000"/>
              </a:lnSpc>
              <a:buFont typeface="Wingdings" panose="05000000000000000000" charset="0"/>
              <a:buChar char=""/>
            </a:pPr>
            <a:r>
              <a:rPr lang="zh-CN" altLang="en-US">
                <a:sym typeface="+mn-ea"/>
              </a:rPr>
              <a:t>直接创建新故障域。</a:t>
            </a:r>
            <a:endParaRPr lang="zh-CN" altLang="en-US">
              <a:sym typeface="+mn-ea"/>
            </a:endParaRPr>
          </a:p>
          <a:p>
            <a:pPr algn="l">
              <a:lnSpc>
                <a:spcPct val="200000"/>
              </a:lnSpc>
              <a:buFont typeface="Wingdings" panose="05000000000000000000" charset="0"/>
            </a:pPr>
            <a:r>
              <a:rPr lang="en-US" altLang="zh-CN"/>
              <a:t>        </a:t>
            </a:r>
            <a:r>
              <a:rPr lang="zh-CN" altLang="en-US"/>
              <a:t>图例中为第一种自定义方法说明。</a:t>
            </a:r>
            <a:endParaRPr lang="zh-CN" altLang="en-US"/>
          </a:p>
        </p:txBody>
      </p:sp>
      <p:sp>
        <p:nvSpPr>
          <p:cNvPr id="37" name="文本框 36"/>
          <p:cNvSpPr txBox="1"/>
          <p:nvPr/>
        </p:nvSpPr>
        <p:spPr>
          <a:xfrm>
            <a:off x="335915" y="189865"/>
            <a:ext cx="5760085" cy="460375"/>
          </a:xfrm>
          <a:prstGeom prst="rect">
            <a:avLst/>
          </a:prstGeom>
          <a:noFill/>
        </p:spPr>
        <p:txBody>
          <a:bodyPr wrap="square" rtlCol="0">
            <a:spAutoFit/>
          </a:bodyPr>
          <a:p>
            <a:pPr algn="l">
              <a:buClrTx/>
              <a:buSzTx/>
              <a:buFontTx/>
            </a:pPr>
            <a:r>
              <a:rPr lang="en-US" alt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Ceph </a:t>
            </a: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故障域介绍</a:t>
            </a:r>
            <a:endParaRPr lang="en-US" alt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8" name="í$ḷíḓè"/>
          <p:cNvSpPr/>
          <p:nvPr/>
        </p:nvSpPr>
        <p:spPr>
          <a:xfrm>
            <a:off x="4255160" y="5156914"/>
            <a:ext cx="3389630" cy="963930"/>
          </a:xfrm>
          <a:prstGeom prst="snip2SameRect">
            <a:avLst>
              <a:gd name="adj1" fmla="val 0"/>
              <a:gd name="adj2" fmla="val 0"/>
            </a:avLst>
          </a:prstGeom>
          <a:ln>
            <a:noFill/>
          </a:ln>
        </p:spPr>
        <p:txBody>
          <a:bodyPr wrap="square" anchor="t">
            <a:noAutofit/>
          </a:bodyPr>
          <a:p>
            <a:pPr algn="just">
              <a:lnSpc>
                <a:spcPct val="150000"/>
              </a:lnSpc>
            </a:pPr>
            <a:r>
              <a:rPr lang="en-US" altLang="zh-CN" sz="1400" dirty="0">
                <a:latin typeface="思源黑体 CN Normal" charset="0"/>
                <a:ea typeface="思源黑体 CN Normal" charset="0"/>
                <a:cs typeface="思源黑体 CN Normal" charset="0"/>
              </a:rPr>
              <a:t>        </a:t>
            </a:r>
            <a:r>
              <a:rPr lang="zh-CN" altLang="en-US" sz="1400" dirty="0">
                <a:latin typeface="思源黑体 CN Normal" charset="0"/>
                <a:ea typeface="思源黑体 CN Normal" charset="0"/>
                <a:cs typeface="思源黑体 CN Normal" charset="0"/>
              </a:rPr>
              <a:t>使用</a:t>
            </a:r>
            <a:r>
              <a:rPr lang="en-US" altLang="zh-CN" sz="1400" dirty="0">
                <a:latin typeface="思源黑体 CN Normal" charset="0"/>
                <a:ea typeface="思源黑体 CN Normal" charset="0"/>
                <a:cs typeface="思源黑体 CN Normal" charset="0"/>
              </a:rPr>
              <a:t>C</a:t>
            </a:r>
            <a:r>
              <a:rPr lang="en-US" altLang="zh-CN" sz="1400">
                <a:sym typeface="+mn-ea"/>
              </a:rPr>
              <a:t>eph</a:t>
            </a:r>
            <a:r>
              <a:rPr lang="zh-CN" altLang="en-US" sz="1400">
                <a:sym typeface="+mn-ea"/>
              </a:rPr>
              <a:t>工具（如crushtool）</a:t>
            </a:r>
            <a:r>
              <a:rPr lang="zh-CN" altLang="en-US" sz="1400" dirty="0">
                <a:latin typeface="思源黑体 CN Normal" charset="0"/>
                <a:ea typeface="思源黑体 CN Normal" charset="0"/>
                <a:cs typeface="思源黑体 CN Normal" charset="0"/>
              </a:rPr>
              <a:t>将编辑后的 CRUSH map 应用到 Ceph 存储集群中。</a:t>
            </a:r>
            <a:endParaRPr lang="zh-CN" altLang="en-US" sz="1400" dirty="0">
              <a:latin typeface="思源黑体 CN Normal" charset="0"/>
              <a:ea typeface="思源黑体 CN Normal" charset="0"/>
              <a:cs typeface="思源黑体 CN Normal"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实践案例</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文本框 1"/>
          <p:cNvSpPr txBox="1"/>
          <p:nvPr/>
        </p:nvSpPr>
        <p:spPr>
          <a:xfrm>
            <a:off x="335915" y="1089025"/>
            <a:ext cx="2881630" cy="368300"/>
          </a:xfrm>
          <a:prstGeom prst="rect">
            <a:avLst/>
          </a:prstGeom>
          <a:noFill/>
        </p:spPr>
        <p:txBody>
          <a:bodyPr wrap="square" rtlCol="0" anchor="t">
            <a:spAutoFit/>
          </a:bodyPr>
          <a:p>
            <a:r>
              <a:rPr lang="zh-CN" altLang="en-US"/>
              <a:t> </a:t>
            </a:r>
            <a:endParaRPr lang="zh-CN" altLang="en-US"/>
          </a:p>
        </p:txBody>
      </p:sp>
      <p:graphicFrame>
        <p:nvGraphicFramePr>
          <p:cNvPr id="3" name="表格 2"/>
          <p:cNvGraphicFramePr/>
          <p:nvPr/>
        </p:nvGraphicFramePr>
        <p:xfrm>
          <a:off x="299720" y="2853055"/>
          <a:ext cx="4431030" cy="3144520"/>
        </p:xfrm>
        <a:graphic>
          <a:graphicData uri="http://schemas.openxmlformats.org/drawingml/2006/table">
            <a:tbl>
              <a:tblPr firstRow="1" bandRow="1">
                <a:tableStyleId>{5C22544A-7EE6-4342-B048-85BDC9FD1C3A}</a:tableStyleId>
              </a:tblPr>
              <a:tblGrid>
                <a:gridCol w="2053590"/>
                <a:gridCol w="2377440"/>
              </a:tblGrid>
              <a:tr h="692785">
                <a:tc>
                  <a:txBody>
                    <a:bodyPr/>
                    <a:p>
                      <a:pPr>
                        <a:buNone/>
                      </a:pPr>
                      <a:r>
                        <a:rPr lang="zh-CN" altLang="en-US" b="0">
                          <a:solidFill>
                            <a:schemeClr val="tx1"/>
                          </a:solidFill>
                        </a:rPr>
                        <a:t>节点数</a:t>
                      </a:r>
                      <a:endParaRPr lang="zh-CN" altLang="en-US" b="0">
                        <a:solidFill>
                          <a:schemeClr val="tx1"/>
                        </a:solidFill>
                      </a:endParaRPr>
                    </a:p>
                  </a:txBody>
                  <a:tcPr/>
                </a:tc>
                <a:tc>
                  <a:txBody>
                    <a:bodyPr/>
                    <a:p>
                      <a:pPr>
                        <a:buNone/>
                      </a:pPr>
                      <a:r>
                        <a:rPr lang="en-US" altLang="zh-CN" b="0">
                          <a:solidFill>
                            <a:schemeClr val="tx1"/>
                          </a:solidFill>
                        </a:rPr>
                        <a:t>160</a:t>
                      </a:r>
                      <a:endParaRPr lang="en-US" altLang="zh-CN" b="0">
                        <a:solidFill>
                          <a:schemeClr val="tx1"/>
                        </a:solidFill>
                      </a:endParaRPr>
                    </a:p>
                  </a:txBody>
                  <a:tcPr/>
                </a:tc>
              </a:tr>
              <a:tr h="612140">
                <a:tc>
                  <a:txBody>
                    <a:bodyPr/>
                    <a:p>
                      <a:pPr>
                        <a:buNone/>
                      </a:pPr>
                      <a:r>
                        <a:rPr lang="zh-CN" altLang="en-US" b="0">
                          <a:solidFill>
                            <a:schemeClr val="tx1"/>
                          </a:solidFill>
                        </a:rPr>
                        <a:t>机架</a:t>
                      </a:r>
                      <a:endParaRPr lang="zh-CN" altLang="en-US" b="0">
                        <a:solidFill>
                          <a:schemeClr val="tx1"/>
                        </a:solidFill>
                      </a:endParaRPr>
                    </a:p>
                  </a:txBody>
                  <a:tcPr/>
                </a:tc>
                <a:tc>
                  <a:txBody>
                    <a:bodyPr/>
                    <a:p>
                      <a:pPr>
                        <a:buNone/>
                      </a:pPr>
                      <a:r>
                        <a:rPr lang="en-US" altLang="zh-CN" b="0">
                          <a:solidFill>
                            <a:schemeClr val="tx1"/>
                          </a:solidFill>
                        </a:rPr>
                        <a:t>16</a:t>
                      </a:r>
                      <a:endParaRPr lang="en-US" altLang="zh-CN" b="0">
                        <a:solidFill>
                          <a:schemeClr val="tx1"/>
                        </a:solidFill>
                      </a:endParaRPr>
                    </a:p>
                  </a:txBody>
                  <a:tcPr/>
                </a:tc>
              </a:tr>
              <a:tr h="613410">
                <a:tc>
                  <a:txBody>
                    <a:bodyPr/>
                    <a:p>
                      <a:pPr>
                        <a:buNone/>
                      </a:pPr>
                      <a:r>
                        <a:rPr lang="zh-CN" altLang="en-US" b="0"/>
                        <a:t>磁盘类型</a:t>
                      </a:r>
                      <a:endParaRPr lang="zh-CN" altLang="en-US" b="0"/>
                    </a:p>
                  </a:txBody>
                  <a:tcPr/>
                </a:tc>
                <a:tc>
                  <a:txBody>
                    <a:bodyPr/>
                    <a:p>
                      <a:pPr>
                        <a:buNone/>
                      </a:pPr>
                      <a:r>
                        <a:rPr lang="en-US" altLang="zh-CN" b="0"/>
                        <a:t>SSD</a:t>
                      </a:r>
                      <a:endParaRPr lang="en-US" altLang="zh-CN" b="0"/>
                    </a:p>
                  </a:txBody>
                  <a:tcPr/>
                </a:tc>
              </a:tr>
              <a:tr h="613410">
                <a:tc>
                  <a:txBody>
                    <a:bodyPr/>
                    <a:p>
                      <a:pPr>
                        <a:buNone/>
                      </a:pPr>
                      <a:r>
                        <a:rPr lang="zh-CN" altLang="en-US" b="0"/>
                        <a:t>网络</a:t>
                      </a:r>
                      <a:endParaRPr lang="zh-CN" altLang="en-US" b="0"/>
                    </a:p>
                  </a:txBody>
                  <a:tcPr/>
                </a:tc>
                <a:tc>
                  <a:txBody>
                    <a:bodyPr/>
                    <a:p>
                      <a:pPr>
                        <a:buNone/>
                      </a:pPr>
                      <a:r>
                        <a:rPr lang="en-US" altLang="zh-CN" b="0"/>
                        <a:t>10Gb/s</a:t>
                      </a:r>
                      <a:endParaRPr lang="en-US" altLang="zh-CN" b="0"/>
                    </a:p>
                  </a:txBody>
                  <a:tcPr/>
                </a:tc>
              </a:tr>
              <a:tr h="612775">
                <a:tc>
                  <a:txBody>
                    <a:bodyPr/>
                    <a:p>
                      <a:pPr>
                        <a:buNone/>
                      </a:pPr>
                      <a:r>
                        <a:rPr lang="zh-CN" altLang="en-US"/>
                        <a:t>故障域类型</a:t>
                      </a:r>
                      <a:endParaRPr lang="zh-CN" altLang="en-US"/>
                    </a:p>
                  </a:txBody>
                  <a:tcPr/>
                </a:tc>
                <a:tc>
                  <a:txBody>
                    <a:bodyPr/>
                    <a:p>
                      <a:pPr>
                        <a:buNone/>
                      </a:pPr>
                      <a:r>
                        <a:rPr lang="en-US" altLang="zh-CN"/>
                        <a:t>row</a:t>
                      </a:r>
                      <a:endParaRPr lang="en-US" altLang="zh-CN"/>
                    </a:p>
                  </a:txBody>
                  <a:tcPr/>
                </a:tc>
              </a:tr>
            </a:tbl>
          </a:graphicData>
        </a:graphic>
      </p:graphicFrame>
      <p:sp>
        <p:nvSpPr>
          <p:cNvPr id="4" name="文本框 3"/>
          <p:cNvSpPr txBox="1"/>
          <p:nvPr/>
        </p:nvSpPr>
        <p:spPr>
          <a:xfrm>
            <a:off x="407670" y="1089025"/>
            <a:ext cx="4244975" cy="1476375"/>
          </a:xfrm>
          <a:prstGeom prst="rect">
            <a:avLst/>
          </a:prstGeom>
          <a:noFill/>
        </p:spPr>
        <p:txBody>
          <a:bodyPr wrap="square" rtlCol="0" anchor="t">
            <a:spAutoFit/>
          </a:bodyPr>
          <a:p>
            <a:pPr>
              <a:lnSpc>
                <a:spcPct val="200000"/>
              </a:lnSpc>
            </a:pPr>
            <a:r>
              <a:rPr lang="zh-CN" altLang="en-US"/>
              <a:t>案例：</a:t>
            </a:r>
            <a:endParaRPr lang="zh-CN" altLang="en-US"/>
          </a:p>
          <a:p>
            <a:pPr>
              <a:lnSpc>
                <a:spcPct val="150000"/>
              </a:lnSpc>
            </a:pPr>
            <a:r>
              <a:rPr lang="en-US" altLang="zh-CN"/>
              <a:t>      </a:t>
            </a:r>
            <a:r>
              <a:rPr lang="zh-CN" altLang="en-US"/>
              <a:t>某项目</a:t>
            </a:r>
            <a:r>
              <a:rPr lang="en-US" altLang="zh-CN"/>
              <a:t>160</a:t>
            </a:r>
            <a:r>
              <a:rPr lang="zh-CN" altLang="en-US"/>
              <a:t>节点</a:t>
            </a:r>
            <a:r>
              <a:rPr lang="en-US" altLang="zh-CN"/>
              <a:t>Ceph</a:t>
            </a:r>
            <a:r>
              <a:rPr lang="zh-CN" altLang="en-US"/>
              <a:t>集群规划是实施。要求有节点宕机时，集群仍可用。</a:t>
            </a:r>
            <a:endParaRPr lang="zh-CN" altLang="en-US"/>
          </a:p>
        </p:txBody>
      </p:sp>
      <p:pic>
        <p:nvPicPr>
          <p:cNvPr id="10" name="图片 9" descr="yxl_crush_160-2"/>
          <p:cNvPicPr>
            <a:picLocks noChangeAspect="1"/>
          </p:cNvPicPr>
          <p:nvPr/>
        </p:nvPicPr>
        <p:blipFill>
          <a:blip r:embed="rId1"/>
          <a:stretch>
            <a:fillRect/>
          </a:stretch>
        </p:blipFill>
        <p:spPr>
          <a:xfrm>
            <a:off x="4799965" y="801370"/>
            <a:ext cx="7287895" cy="562165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ISLIDE.DIAGRAM" val="192878"/>
</p:tagLst>
</file>

<file path=ppt/tags/tag297.xml><?xml version="1.0" encoding="utf-8"?>
<p:tagLst xmlns:p="http://schemas.openxmlformats.org/presentationml/2006/main">
  <p:tag name="ISLIDE.DIAGRAM" val="192878"/>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COMMONDATA" val="eyJoZGlkIjoiODc1Zjc3YWFjNjRiZDY5MmIyMzUxZjcxMGM5MGFiMjEifQ=="/>
  <p:tag name="KSO_WPP_MARK_KEY" val="ca60f046-53aa-4536-8749-fde735c4fadc"/>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1874</Words>
  <Application>WPS 演示</Application>
  <PresentationFormat/>
  <Paragraphs>272</Paragraphs>
  <Slides>11</Slides>
  <Notes>0</Notes>
  <HiddenSlides>0</HiddenSlides>
  <MMClips>0</MMClips>
  <ScaleCrop>false</ScaleCrop>
  <HeadingPairs>
    <vt:vector size="6" baseType="variant">
      <vt:variant>
        <vt:lpstr>已用的字体</vt:lpstr>
      </vt:variant>
      <vt:variant>
        <vt:i4>22</vt:i4>
      </vt:variant>
      <vt:variant>
        <vt:lpstr>主题</vt:lpstr>
      </vt:variant>
      <vt:variant>
        <vt:i4>8</vt:i4>
      </vt:variant>
      <vt:variant>
        <vt:lpstr>幻灯片标题</vt:lpstr>
      </vt:variant>
      <vt:variant>
        <vt:i4>11</vt:i4>
      </vt:variant>
    </vt:vector>
  </HeadingPairs>
  <TitlesOfParts>
    <vt:vector size="41" baseType="lpstr">
      <vt:lpstr>Arial</vt:lpstr>
      <vt:lpstr>宋体</vt:lpstr>
      <vt:lpstr>Wingdings</vt:lpstr>
      <vt:lpstr>DejaVu Sans</vt:lpstr>
      <vt:lpstr>文泉驿微米黑</vt:lpstr>
      <vt:lpstr>Noto Sans CJK SC Regular</vt:lpstr>
      <vt:lpstr>思源黑体 CN Bold</vt:lpstr>
      <vt:lpstr>微软雅黑</vt:lpstr>
      <vt:lpstr>思源黑體 Bold</vt:lpstr>
      <vt:lpstr>思源黑体 Regular</vt:lpstr>
      <vt:lpstr>MiSans Semibold</vt:lpstr>
      <vt:lpstr>思源黑体 CN Normal</vt:lpstr>
      <vt:lpstr>宋体</vt:lpstr>
      <vt:lpstr>Arial Unicode MS</vt:lpstr>
      <vt:lpstr>Calibri</vt:lpstr>
      <vt:lpstr>Wingdings</vt:lpstr>
      <vt:lpstr>思源黑体 CN Regular</vt:lpstr>
      <vt:lpstr>冬青黑体简体中文 W3</vt:lpstr>
      <vt:lpstr>思源黑体 CN</vt:lpstr>
      <vt:lpstr>思源黑体</vt:lpstr>
      <vt:lpstr>方正黑体简体</vt:lpstr>
      <vt:lpstr>国标仿宋</vt:lpstr>
      <vt:lpstr>默认设计模板</vt:lpstr>
      <vt:lpstr>4_默认设计模板</vt:lpstr>
      <vt:lpstr>3_默认设计模板</vt:lpstr>
      <vt:lpstr>1_默认设计模板</vt:lpstr>
      <vt:lpstr>2_默认设计模板</vt:lpstr>
      <vt:lpstr>5_默认设计模板</vt:lpstr>
      <vt:lpstr>11_默认设计模板</vt:lpstr>
      <vt:lpstr>6_默认设计模板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yang</cp:lastModifiedBy>
  <cp:revision>1197</cp:revision>
  <dcterms:created xsi:type="dcterms:W3CDTF">2024-11-14T09:21:04Z</dcterms:created>
  <dcterms:modified xsi:type="dcterms:W3CDTF">2024-11-14T09:21:04Z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2052-11.1.0.11719</vt:lpwstr>
  </property>
  <property fmtid="{D5CDD505-2E9C-101B-9397-08002B2CF9AE}" pid="3" name="ICV">
    <vt:lpwstr/>
  </property>
</Properties>
</file>